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9" r:id="rId1"/>
  </p:sldMasterIdLst>
  <p:notesMasterIdLst>
    <p:notesMasterId r:id="rId35"/>
  </p:notesMasterIdLst>
  <p:sldIdLst>
    <p:sldId id="266" r:id="rId2"/>
    <p:sldId id="256" r:id="rId3"/>
    <p:sldId id="267" r:id="rId4"/>
    <p:sldId id="281" r:id="rId5"/>
    <p:sldId id="278" r:id="rId6"/>
    <p:sldId id="279" r:id="rId7"/>
    <p:sldId id="269" r:id="rId8"/>
    <p:sldId id="289" r:id="rId9"/>
    <p:sldId id="288" r:id="rId10"/>
    <p:sldId id="268" r:id="rId11"/>
    <p:sldId id="270" r:id="rId12"/>
    <p:sldId id="290" r:id="rId13"/>
    <p:sldId id="287" r:id="rId14"/>
    <p:sldId id="280" r:id="rId15"/>
    <p:sldId id="286" r:id="rId16"/>
    <p:sldId id="283" r:id="rId17"/>
    <p:sldId id="272" r:id="rId18"/>
    <p:sldId id="282" r:id="rId19"/>
    <p:sldId id="271" r:id="rId20"/>
    <p:sldId id="291" r:id="rId21"/>
    <p:sldId id="273" r:id="rId22"/>
    <p:sldId id="257" r:id="rId23"/>
    <p:sldId id="274" r:id="rId24"/>
    <p:sldId id="284" r:id="rId25"/>
    <p:sldId id="275" r:id="rId26"/>
    <p:sldId id="258" r:id="rId27"/>
    <p:sldId id="259" r:id="rId28"/>
    <p:sldId id="260" r:id="rId29"/>
    <p:sldId id="261" r:id="rId30"/>
    <p:sldId id="262" r:id="rId31"/>
    <p:sldId id="263" r:id="rId32"/>
    <p:sldId id="277" r:id="rId33"/>
    <p:sldId id="26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626" y="66"/>
      </p:cViewPr>
      <p:guideLst>
        <p:guide orient="horz" pos="2160"/>
        <p:guide pos="2880"/>
      </p:guideLst>
    </p:cSldViewPr>
  </p:slideViewPr>
  <p:notesTextViewPr>
    <p:cViewPr>
      <p:scale>
        <a:sx n="1" d="1"/>
        <a:sy n="1" d="1"/>
      </p:scale>
      <p:origin x="0" y="0"/>
    </p:cViewPr>
  </p:notesTextViewPr>
  <p:sorterViewPr>
    <p:cViewPr>
      <p:scale>
        <a:sx n="100" d="100"/>
        <a:sy n="100" d="100"/>
      </p:scale>
      <p:origin x="0" y="-97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İL KESKİN" userId="e87edaacb5ab9d41" providerId="LiveId" clId="{B2620FF4-0D4B-4CFF-88CC-6687B4DE80A1}"/>
    <pc:docChg chg="modShowInfo">
      <pc:chgData name="KAMİL KESKİN" userId="e87edaacb5ab9d41" providerId="LiveId" clId="{B2620FF4-0D4B-4CFF-88CC-6687B4DE80A1}" dt="2023-06-15T23:18:26.393" v="1" actId="2744"/>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61889-09F2-4515-8AC2-CE8593B913C3}" type="datetimeFigureOut">
              <a:rPr lang="tr-TR" smtClean="0"/>
              <a:t>16.06.2023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7AEA62-A376-4DB9-B68A-BC3D0D57721A}" type="slidenum">
              <a:rPr lang="tr-TR" smtClean="0"/>
              <a:t>‹#›</a:t>
            </a:fld>
            <a:endParaRPr lang="tr-TR"/>
          </a:p>
        </p:txBody>
      </p:sp>
    </p:spTree>
    <p:extLst>
      <p:ext uri="{BB962C8B-B14F-4D97-AF65-F5344CB8AC3E}">
        <p14:creationId xmlns:p14="http://schemas.microsoft.com/office/powerpoint/2010/main" val="1713483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FAACA29-69CE-4599-B736-F99AEBAAFCFE}" type="datetimeFigureOut">
              <a:rPr lang="tr-TR" smtClean="0"/>
              <a:t>16.06.2023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DEAE95F-4503-4443-8D30-1947C3EAF737}" type="slidenum">
              <a:rPr lang="tr-TR" smtClean="0"/>
              <a:t>‹#›</a:t>
            </a:fld>
            <a:endParaRPr lang="tr-TR"/>
          </a:p>
        </p:txBody>
      </p:sp>
    </p:spTree>
    <p:extLst>
      <p:ext uri="{BB962C8B-B14F-4D97-AF65-F5344CB8AC3E}">
        <p14:creationId xmlns:p14="http://schemas.microsoft.com/office/powerpoint/2010/main" val="325571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FAACA29-69CE-4599-B736-F99AEBAAFCFE}" type="datetimeFigureOut">
              <a:rPr lang="tr-TR" smtClean="0"/>
              <a:t>16.06.2023</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DEAE95F-4503-4443-8D30-1947C3EAF737}" type="slidenum">
              <a:rPr lang="tr-TR" smtClean="0"/>
              <a:t>‹#›</a:t>
            </a:fld>
            <a:endParaRPr lang="tr-TR"/>
          </a:p>
        </p:txBody>
      </p:sp>
    </p:spTree>
    <p:extLst>
      <p:ext uri="{BB962C8B-B14F-4D97-AF65-F5344CB8AC3E}">
        <p14:creationId xmlns:p14="http://schemas.microsoft.com/office/powerpoint/2010/main" val="551673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FAACA29-69CE-4599-B736-F99AEBAAFCFE}" type="datetimeFigureOut">
              <a:rPr lang="tr-TR" smtClean="0"/>
              <a:t>16.06.2023</a:t>
            </a:fld>
            <a:endParaRPr lang="tr-TR"/>
          </a:p>
        </p:txBody>
      </p:sp>
      <p:sp>
        <p:nvSpPr>
          <p:cNvPr id="5" name="Footer Placeholder 4"/>
          <p:cNvSpPr>
            <a:spLocks noGrp="1"/>
          </p:cNvSpPr>
          <p:nvPr>
            <p:ph type="ftr" sz="quarter" idx="11"/>
          </p:nvPr>
        </p:nvSpPr>
        <p:spPr/>
        <p:txBody>
          <a:bodyPr/>
          <a:lstStyle/>
          <a:p>
            <a:endParaRPr lang="tr-T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DEAE95F-4503-4443-8D30-1947C3EAF737}" type="slidenum">
              <a:rPr lang="tr-TR" smtClean="0"/>
              <a:t>‹#›</a:t>
            </a:fld>
            <a:endParaRPr lang="tr-T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9305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5FAACA29-69CE-4599-B736-F99AEBAAFCFE}" type="datetimeFigureOut">
              <a:rPr lang="tr-TR" smtClean="0"/>
              <a:t>16.06.2023</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DEAE95F-4503-4443-8D30-1947C3EAF737}" type="slidenum">
              <a:rPr lang="tr-TR" smtClean="0"/>
              <a:t>‹#›</a:t>
            </a:fld>
            <a:endParaRPr lang="tr-TR"/>
          </a:p>
        </p:txBody>
      </p:sp>
    </p:spTree>
    <p:extLst>
      <p:ext uri="{BB962C8B-B14F-4D97-AF65-F5344CB8AC3E}">
        <p14:creationId xmlns:p14="http://schemas.microsoft.com/office/powerpoint/2010/main" val="3027587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5FAACA29-69CE-4599-B736-F99AEBAAFCFE}" type="datetimeFigureOut">
              <a:rPr lang="tr-TR" smtClean="0"/>
              <a:t>16.06.2023</a:t>
            </a:fld>
            <a:endParaRPr lang="tr-TR"/>
          </a:p>
        </p:txBody>
      </p:sp>
      <p:sp>
        <p:nvSpPr>
          <p:cNvPr id="6" name="Footer Placeholder 5"/>
          <p:cNvSpPr>
            <a:spLocks noGrp="1"/>
          </p:cNvSpPr>
          <p:nvPr>
            <p:ph type="ftr" sz="quarter" idx="11"/>
          </p:nvPr>
        </p:nvSpPr>
        <p:spPr/>
        <p:txBody>
          <a:bodyPr/>
          <a:lstStyle/>
          <a:p>
            <a:endParaRPr lang="tr-T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DEAE95F-4503-4443-8D30-1947C3EAF737}" type="slidenum">
              <a:rPr lang="tr-TR" smtClean="0"/>
              <a:t>‹#›</a:t>
            </a:fld>
            <a:endParaRPr lang="tr-T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08026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5FAACA29-69CE-4599-B736-F99AEBAAFCFE}" type="datetimeFigureOut">
              <a:rPr lang="tr-TR" smtClean="0"/>
              <a:t>16.06.2023</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DEAE95F-4503-4443-8D30-1947C3EAF737}" type="slidenum">
              <a:rPr lang="tr-TR" smtClean="0"/>
              <a:t>‹#›</a:t>
            </a:fld>
            <a:endParaRPr lang="tr-TR"/>
          </a:p>
        </p:txBody>
      </p:sp>
    </p:spTree>
    <p:extLst>
      <p:ext uri="{BB962C8B-B14F-4D97-AF65-F5344CB8AC3E}">
        <p14:creationId xmlns:p14="http://schemas.microsoft.com/office/powerpoint/2010/main" val="457303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FAACA29-69CE-4599-B736-F99AEBAAFCFE}" type="datetimeFigureOut">
              <a:rPr lang="tr-TR" smtClean="0"/>
              <a:t>16.06.2023</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EAE95F-4503-4443-8D30-1947C3EAF737}" type="slidenum">
              <a:rPr lang="tr-TR" smtClean="0"/>
              <a:t>‹#›</a:t>
            </a:fld>
            <a:endParaRPr lang="tr-TR"/>
          </a:p>
        </p:txBody>
      </p:sp>
    </p:spTree>
    <p:extLst>
      <p:ext uri="{BB962C8B-B14F-4D97-AF65-F5344CB8AC3E}">
        <p14:creationId xmlns:p14="http://schemas.microsoft.com/office/powerpoint/2010/main" val="2743308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FAACA29-69CE-4599-B736-F99AEBAAFCFE}" type="datetimeFigureOut">
              <a:rPr lang="tr-TR" smtClean="0"/>
              <a:t>16.06.2023</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EAE95F-4503-4443-8D30-1947C3EAF737}" type="slidenum">
              <a:rPr lang="tr-TR" smtClean="0"/>
              <a:t>‹#›</a:t>
            </a:fld>
            <a:endParaRPr lang="tr-TR"/>
          </a:p>
        </p:txBody>
      </p:sp>
    </p:spTree>
    <p:extLst>
      <p:ext uri="{BB962C8B-B14F-4D97-AF65-F5344CB8AC3E}">
        <p14:creationId xmlns:p14="http://schemas.microsoft.com/office/powerpoint/2010/main" val="18199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FAACA29-69CE-4599-B736-F99AEBAAFCFE}" type="datetimeFigureOut">
              <a:rPr lang="tr-TR" smtClean="0"/>
              <a:t>16.06.2023</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EAE95F-4503-4443-8D30-1947C3EAF737}" type="slidenum">
              <a:rPr lang="tr-TR" smtClean="0"/>
              <a:t>‹#›</a:t>
            </a:fld>
            <a:endParaRPr lang="tr-TR"/>
          </a:p>
        </p:txBody>
      </p:sp>
    </p:spTree>
    <p:extLst>
      <p:ext uri="{BB962C8B-B14F-4D97-AF65-F5344CB8AC3E}">
        <p14:creationId xmlns:p14="http://schemas.microsoft.com/office/powerpoint/2010/main" val="284597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FAACA29-69CE-4599-B736-F99AEBAAFCFE}" type="datetimeFigureOut">
              <a:rPr lang="tr-TR" smtClean="0"/>
              <a:t>16.06.2023</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DEAE95F-4503-4443-8D30-1947C3EAF737}" type="slidenum">
              <a:rPr lang="tr-TR" smtClean="0"/>
              <a:t>‹#›</a:t>
            </a:fld>
            <a:endParaRPr lang="tr-TR"/>
          </a:p>
        </p:txBody>
      </p:sp>
    </p:spTree>
    <p:extLst>
      <p:ext uri="{BB962C8B-B14F-4D97-AF65-F5344CB8AC3E}">
        <p14:creationId xmlns:p14="http://schemas.microsoft.com/office/powerpoint/2010/main" val="311620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FAACA29-69CE-4599-B736-F99AEBAAFCFE}" type="datetimeFigureOut">
              <a:rPr lang="tr-TR" smtClean="0"/>
              <a:t>16.06.2023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DEAE95F-4503-4443-8D30-1947C3EAF737}" type="slidenum">
              <a:rPr lang="tr-TR" smtClean="0"/>
              <a:t>‹#›</a:t>
            </a:fld>
            <a:endParaRPr lang="tr-TR"/>
          </a:p>
        </p:txBody>
      </p:sp>
    </p:spTree>
    <p:extLst>
      <p:ext uri="{BB962C8B-B14F-4D97-AF65-F5344CB8AC3E}">
        <p14:creationId xmlns:p14="http://schemas.microsoft.com/office/powerpoint/2010/main" val="3405537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FAACA29-69CE-4599-B736-F99AEBAAFCFE}" type="datetimeFigureOut">
              <a:rPr lang="tr-TR" smtClean="0"/>
              <a:t>16.06.2023</a:t>
            </a:fld>
            <a:endParaRPr lang="tr-TR"/>
          </a:p>
        </p:txBody>
      </p:sp>
      <p:sp>
        <p:nvSpPr>
          <p:cNvPr id="8" name="Footer Placeholder 7"/>
          <p:cNvSpPr>
            <a:spLocks noGrp="1"/>
          </p:cNvSpPr>
          <p:nvPr>
            <p:ph type="ftr" sz="quarter" idx="11"/>
          </p:nvPr>
        </p:nvSpPr>
        <p:spPr/>
        <p:txBody>
          <a:bodyPr/>
          <a:lstStyle/>
          <a:p>
            <a:endParaRPr lang="tr-T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DEAE95F-4503-4443-8D30-1947C3EAF737}" type="slidenum">
              <a:rPr lang="tr-TR" smtClean="0"/>
              <a:t>‹#›</a:t>
            </a:fld>
            <a:endParaRPr lang="tr-TR"/>
          </a:p>
        </p:txBody>
      </p:sp>
    </p:spTree>
    <p:extLst>
      <p:ext uri="{BB962C8B-B14F-4D97-AF65-F5344CB8AC3E}">
        <p14:creationId xmlns:p14="http://schemas.microsoft.com/office/powerpoint/2010/main" val="1979866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FAACA29-69CE-4599-B736-F99AEBAAFCFE}" type="datetimeFigureOut">
              <a:rPr lang="tr-TR" smtClean="0"/>
              <a:t>16.06.2023</a:t>
            </a:fld>
            <a:endParaRPr lang="tr-TR"/>
          </a:p>
        </p:txBody>
      </p:sp>
      <p:sp>
        <p:nvSpPr>
          <p:cNvPr id="4" name="Footer Placeholder 3"/>
          <p:cNvSpPr>
            <a:spLocks noGrp="1"/>
          </p:cNvSpPr>
          <p:nvPr>
            <p:ph type="ftr" sz="quarter" idx="11"/>
          </p:nvPr>
        </p:nvSpPr>
        <p:spPr/>
        <p:txBody>
          <a:bodyPr/>
          <a:lstStyle/>
          <a:p>
            <a:endParaRPr lang="tr-T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DEAE95F-4503-4443-8D30-1947C3EAF737}" type="slidenum">
              <a:rPr lang="tr-TR" smtClean="0"/>
              <a:t>‹#›</a:t>
            </a:fld>
            <a:endParaRPr lang="tr-TR"/>
          </a:p>
        </p:txBody>
      </p:sp>
    </p:spTree>
    <p:extLst>
      <p:ext uri="{BB962C8B-B14F-4D97-AF65-F5344CB8AC3E}">
        <p14:creationId xmlns:p14="http://schemas.microsoft.com/office/powerpoint/2010/main" val="241920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ACA29-69CE-4599-B736-F99AEBAAFCFE}" type="datetimeFigureOut">
              <a:rPr lang="tr-TR" smtClean="0"/>
              <a:t>16.06.2023</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DEAE95F-4503-4443-8D30-1947C3EAF737}" type="slidenum">
              <a:rPr lang="tr-TR" smtClean="0"/>
              <a:t>‹#›</a:t>
            </a:fld>
            <a:endParaRPr lang="tr-TR"/>
          </a:p>
        </p:txBody>
      </p:sp>
    </p:spTree>
    <p:extLst>
      <p:ext uri="{BB962C8B-B14F-4D97-AF65-F5344CB8AC3E}">
        <p14:creationId xmlns:p14="http://schemas.microsoft.com/office/powerpoint/2010/main" val="398410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FAACA29-69CE-4599-B736-F99AEBAAFCFE}" type="datetimeFigureOut">
              <a:rPr lang="tr-TR" smtClean="0"/>
              <a:t>16.06.2023</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DEAE95F-4503-4443-8D30-1947C3EAF737}" type="slidenum">
              <a:rPr lang="tr-TR" smtClean="0"/>
              <a:t>‹#›</a:t>
            </a:fld>
            <a:endParaRPr lang="tr-TR"/>
          </a:p>
        </p:txBody>
      </p:sp>
    </p:spTree>
    <p:extLst>
      <p:ext uri="{BB962C8B-B14F-4D97-AF65-F5344CB8AC3E}">
        <p14:creationId xmlns:p14="http://schemas.microsoft.com/office/powerpoint/2010/main" val="4126806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FAACA29-69CE-4599-B736-F99AEBAAFCFE}" type="datetimeFigureOut">
              <a:rPr lang="tr-TR" smtClean="0"/>
              <a:t>16.06.2023</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DEAE95F-4503-4443-8D30-1947C3EAF737}" type="slidenum">
              <a:rPr lang="tr-TR" smtClean="0"/>
              <a:t>‹#›</a:t>
            </a:fld>
            <a:endParaRPr lang="tr-TR"/>
          </a:p>
        </p:txBody>
      </p:sp>
    </p:spTree>
    <p:extLst>
      <p:ext uri="{BB962C8B-B14F-4D97-AF65-F5344CB8AC3E}">
        <p14:creationId xmlns:p14="http://schemas.microsoft.com/office/powerpoint/2010/main" val="3422427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a:solidFill>
            <a:schemeClr val="accent1">
              <a:lumMod val="75000"/>
              <a:alpha val="40000"/>
            </a:schemeClr>
          </a:solidFill>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oup 48"/>
          <p:cNvGrpSpPr/>
          <p:nvPr/>
        </p:nvGrpSpPr>
        <p:grpSpPr>
          <a:xfrm>
            <a:off x="20421" y="-318"/>
            <a:ext cx="1952272" cy="6853571"/>
            <a:chOff x="6627813" y="195220"/>
            <a:chExt cx="1952625" cy="5678531"/>
          </a:xfrm>
          <a:solidFill>
            <a:schemeClr val="accent1"/>
          </a:solidFill>
        </p:grpSpPr>
        <p:sp>
          <p:nvSpPr>
            <p:cNvPr id="50" name="Freeform 27"/>
            <p:cNvSpPr/>
            <p:nvPr/>
          </p:nvSpPr>
          <p:spPr bwMode="auto">
            <a:xfrm>
              <a:off x="6627813" y="19522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2" name="Rectangle 61"/>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FAACA29-69CE-4599-B736-F99AEBAAFCFE}" type="datetimeFigureOut">
              <a:rPr lang="tr-TR" smtClean="0"/>
              <a:t>16.06.2023</a:t>
            </a:fld>
            <a:endParaRPr lang="tr-T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DEAE95F-4503-4443-8D30-1947C3EAF737}" type="slidenum">
              <a:rPr lang="tr-TR" smtClean="0"/>
              <a:t>‹#›</a:t>
            </a:fld>
            <a:endParaRPr lang="tr-TR"/>
          </a:p>
        </p:txBody>
      </p:sp>
    </p:spTree>
    <p:extLst>
      <p:ext uri="{BB962C8B-B14F-4D97-AF65-F5344CB8AC3E}">
        <p14:creationId xmlns:p14="http://schemas.microsoft.com/office/powerpoint/2010/main" val="573509884"/>
      </p:ext>
    </p:extLst>
  </p:cSld>
  <p:clrMap bg1="dk1" tx1="lt1" bg2="dk2" tx2="lt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 id="2147484132" r:id="rId13"/>
    <p:sldLayoutId id="2147484133" r:id="rId14"/>
    <p:sldLayoutId id="2147484134" r:id="rId15"/>
    <p:sldLayoutId id="214748413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2663225"/>
            <a:ext cx="8097088" cy="1323439"/>
          </a:xfrm>
          <a:prstGeom prst="rect">
            <a:avLst/>
          </a:prstGeom>
          <a:noFill/>
        </p:spPr>
        <p:txBody>
          <a:bodyPr wrap="none" rtlCol="0">
            <a:spAutoFit/>
          </a:bodyPr>
          <a:lstStyle/>
          <a:p>
            <a:pPr algn="just"/>
            <a:r>
              <a:rPr lang="tr-TR" sz="8000" dirty="0">
                <a:latin typeface="DejaVu Serif" panose="02060603050605020204" pitchFamily="18" charset="0"/>
                <a:ea typeface="DejaVu Serif" panose="02060603050605020204" pitchFamily="18" charset="0"/>
              </a:rPr>
              <a:t>Cahit Zarifoğlu</a:t>
            </a:r>
          </a:p>
        </p:txBody>
      </p:sp>
    </p:spTree>
    <p:extLst>
      <p:ext uri="{BB962C8B-B14F-4D97-AF65-F5344CB8AC3E}">
        <p14:creationId xmlns:p14="http://schemas.microsoft.com/office/powerpoint/2010/main" val="1267011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5" y="1772818"/>
            <a:ext cx="6416823" cy="3361193"/>
          </a:xfrm>
          <a:prstGeom prst="rect">
            <a:avLst/>
          </a:prstGeom>
        </p:spPr>
      </p:pic>
    </p:spTree>
    <p:extLst>
      <p:ext uri="{BB962C8B-B14F-4D97-AF65-F5344CB8AC3E}">
        <p14:creationId xmlns:p14="http://schemas.microsoft.com/office/powerpoint/2010/main" val="3373416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836714"/>
            <a:ext cx="7992888" cy="3531736"/>
          </a:xfrm>
          <a:prstGeom prst="rect">
            <a:avLst/>
          </a:prstGeom>
          <a:noFill/>
        </p:spPr>
        <p:txBody>
          <a:bodyPr wrap="square" rtlCol="0">
            <a:spAutoFit/>
          </a:bodyPr>
          <a:lstStyle/>
          <a:p>
            <a:pPr algn="just"/>
            <a:r>
              <a:rPr lang="tr-TR" sz="2000" dirty="0"/>
              <a:t>Edebiyata lise yıllarında şiir ve kompozisyonlar yazarak başlamış, öğrencilik yıllarında çalışarak okumak zorunda olmasından dolayı muhtelif gazetelerde sayfa sekreteri olarak çalışmış, üniversite öğrenimini de gecikmeli olarak tamamlamıştı. Fakat bu sıralarda sürekli olarak şiir yazmaya devam ediyordu. </a:t>
            </a:r>
          </a:p>
          <a:p>
            <a:pPr algn="just"/>
            <a:endParaRPr lang="tr-TR" sz="2000" dirty="0"/>
          </a:p>
          <a:p>
            <a:pPr algn="just"/>
            <a:r>
              <a:rPr lang="tr-TR" sz="2000" dirty="0"/>
              <a:t>Rasim </a:t>
            </a:r>
            <a:r>
              <a:rPr lang="tr-TR" sz="2000" dirty="0" err="1"/>
              <a:t>Özdenören</a:t>
            </a:r>
            <a:r>
              <a:rPr lang="tr-TR" sz="2000" dirty="0"/>
              <a:t>, şair Erdem Beyazıt, şair </a:t>
            </a:r>
            <a:r>
              <a:rPr lang="tr-TR" sz="2000" dirty="0" err="1"/>
              <a:t>Alâaddin</a:t>
            </a:r>
            <a:r>
              <a:rPr lang="tr-TR" sz="2000" dirty="0"/>
              <a:t> </a:t>
            </a:r>
            <a:r>
              <a:rPr lang="tr-TR" sz="2000" dirty="0" err="1"/>
              <a:t>Özdenören</a:t>
            </a:r>
            <a:r>
              <a:rPr lang="tr-TR" sz="2000" dirty="0"/>
              <a:t> ile aynı sıralarda okumuştur.  Öğrencilik yıllarında ilkokullarda öğretmen vekilliği, çeşitli gazete ve haftalık dergilerde musahhih ve teknik sekreterlik, bazı özel şirketlerde tercümanlık, muhasebe yardımcılığı yapmıştır.  </a:t>
            </a:r>
          </a:p>
        </p:txBody>
      </p:sp>
    </p:spTree>
    <p:extLst>
      <p:ext uri="{BB962C8B-B14F-4D97-AF65-F5344CB8AC3E}">
        <p14:creationId xmlns:p14="http://schemas.microsoft.com/office/powerpoint/2010/main" val="43962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496" y="1484786"/>
            <a:ext cx="6410504" cy="4184571"/>
          </a:xfrm>
          <a:prstGeom prst="rect">
            <a:avLst/>
          </a:prstGeom>
        </p:spPr>
      </p:pic>
    </p:spTree>
    <p:extLst>
      <p:ext uri="{BB962C8B-B14F-4D97-AF65-F5344CB8AC3E}">
        <p14:creationId xmlns:p14="http://schemas.microsoft.com/office/powerpoint/2010/main" val="1982160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931944"/>
            <a:ext cx="7992888" cy="4708981"/>
          </a:xfrm>
          <a:prstGeom prst="rect">
            <a:avLst/>
          </a:prstGeom>
          <a:noFill/>
        </p:spPr>
        <p:txBody>
          <a:bodyPr wrap="square" rtlCol="0">
            <a:spAutoFit/>
          </a:bodyPr>
          <a:lstStyle/>
          <a:p>
            <a:pPr algn="just"/>
            <a:r>
              <a:rPr lang="tr-TR" sz="2000" dirty="0"/>
              <a:t>İ.Ü. Edebiyat Fakültesi Alman Dili ve Edebiyatı Bölümü'nü bitirdi. Çevirmenlik yaptı. Yol Dergisi´nde musahhihlik yapar (1964). Bâb-ı Âli´de Sabah Gazetesi´nde teknik sekreter olarak çalışır (1967) daha sonra serüvenci bir ruha sahip olan şair, Avrupa’yı otostop yaparak dolaşmayı hayal etti. Ve bu çılgın fikrini de yerine getirdi. Avrupa´nın belli başlı ülkelerini bir uçtan diğer uca gezip dolaşarak dostlar edinmişti.  (1967).</a:t>
            </a:r>
          </a:p>
          <a:p>
            <a:pPr algn="just"/>
            <a:endParaRPr lang="tr-TR" sz="2000" dirty="0"/>
          </a:p>
          <a:p>
            <a:pPr algn="just"/>
            <a:r>
              <a:rPr lang="tr-TR" sz="2000" dirty="0"/>
              <a:t>Edebiyata lise yıllarında şiir ve kompozisyonlar yazarak başlamış, öğrencilik yıllarında çalışarak okumak zorunda olmasından dolayı muhtelif gazetelerde sayfa sekreteri olarak çalışmış, üniversite öğrenimini de gecikmeli olarak tamamlamıştı. Fakat bu sıralarda sürekli olarak şiir yazmaya devam ediyordu. </a:t>
            </a:r>
          </a:p>
          <a:p>
            <a:endParaRPr lang="tr-TR" sz="2000" dirty="0"/>
          </a:p>
          <a:p>
            <a:endParaRPr lang="tr-TR" sz="2000" dirty="0"/>
          </a:p>
        </p:txBody>
      </p:sp>
    </p:spTree>
    <p:extLst>
      <p:ext uri="{BB962C8B-B14F-4D97-AF65-F5344CB8AC3E}">
        <p14:creationId xmlns:p14="http://schemas.microsoft.com/office/powerpoint/2010/main" val="2354475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6307" y="1268762"/>
            <a:ext cx="6372199" cy="4380887"/>
          </a:xfrm>
          <a:prstGeom prst="rect">
            <a:avLst/>
          </a:prstGeom>
        </p:spPr>
      </p:pic>
    </p:spTree>
    <p:extLst>
      <p:ext uri="{BB962C8B-B14F-4D97-AF65-F5344CB8AC3E}">
        <p14:creationId xmlns:p14="http://schemas.microsoft.com/office/powerpoint/2010/main" val="3885308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931945"/>
            <a:ext cx="7992888" cy="4401205"/>
          </a:xfrm>
          <a:prstGeom prst="rect">
            <a:avLst/>
          </a:prstGeom>
          <a:noFill/>
        </p:spPr>
        <p:txBody>
          <a:bodyPr wrap="square" rtlCol="0">
            <a:spAutoFit/>
          </a:bodyPr>
          <a:lstStyle/>
          <a:p>
            <a:pPr algn="just"/>
            <a:r>
              <a:rPr lang="tr-TR" sz="2000" dirty="0"/>
              <a:t>Rasim </a:t>
            </a:r>
            <a:r>
              <a:rPr lang="tr-TR" sz="2000" dirty="0" err="1"/>
              <a:t>Özdenören</a:t>
            </a:r>
            <a:r>
              <a:rPr lang="tr-TR" sz="2000" dirty="0"/>
              <a:t>, şair Erdem Beyazıt, şair </a:t>
            </a:r>
            <a:r>
              <a:rPr lang="tr-TR" sz="2000" dirty="0" err="1"/>
              <a:t>Alâaddin</a:t>
            </a:r>
            <a:r>
              <a:rPr lang="tr-TR" sz="2000" dirty="0"/>
              <a:t> </a:t>
            </a:r>
            <a:r>
              <a:rPr lang="tr-TR" sz="2000" dirty="0" err="1"/>
              <a:t>Özdenören</a:t>
            </a:r>
            <a:r>
              <a:rPr lang="tr-TR" sz="2000" dirty="0"/>
              <a:t> ile aynı sıralarda okumuştur.  Öğrencilik yıllarında ilkokullarda öğretmen vekilliği, çeşitli gazete ve haftalık dergilerde musahhih ve teknik sekreterlik, bazı özel şirketlerde tercümanlık, muhasebe yardımcılığı yapmıştır.  </a:t>
            </a:r>
          </a:p>
          <a:p>
            <a:pPr algn="just"/>
            <a:endParaRPr lang="tr-TR" sz="2000" dirty="0"/>
          </a:p>
          <a:p>
            <a:pPr algn="just"/>
            <a:r>
              <a:rPr lang="tr-TR" sz="2000" dirty="0"/>
              <a:t>İ.Ü. Edebiyat Fakültesi Alman Dili ve Edebiyatı Bölümü'nü bitirdi. Çevirmenlik yaptı. Yol Dergisi´nde musahhihlik yapar (1964). Bâb-ı Âli´de Sabah Gazetesi´nde teknik sekreter olarak çalışır (1967) daha sonra serüvenci bir ruha sahip olan şair, Avrupa’yı otostop yaparak dolaşmayı hayal etti. Ve bu çılgın fikrini de yerine getirdi. Avrupa´nın belli başlı ülkelerini bir uçtan diğer uca gezip dolaşarak dostlar edinmişti.  (1967).</a:t>
            </a:r>
          </a:p>
          <a:p>
            <a:pPr algn="just"/>
            <a:endParaRPr lang="tr-TR" sz="2000" dirty="0"/>
          </a:p>
        </p:txBody>
      </p:sp>
    </p:spTree>
    <p:extLst>
      <p:ext uri="{BB962C8B-B14F-4D97-AF65-F5344CB8AC3E}">
        <p14:creationId xmlns:p14="http://schemas.microsoft.com/office/powerpoint/2010/main" val="3980867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0831" y="1700810"/>
            <a:ext cx="6331671" cy="3545735"/>
          </a:xfrm>
          <a:prstGeom prst="rect">
            <a:avLst/>
          </a:prstGeom>
        </p:spPr>
      </p:pic>
    </p:spTree>
    <p:extLst>
      <p:ext uri="{BB962C8B-B14F-4D97-AF65-F5344CB8AC3E}">
        <p14:creationId xmlns:p14="http://schemas.microsoft.com/office/powerpoint/2010/main" val="324516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836712"/>
            <a:ext cx="7632848" cy="6247864"/>
          </a:xfrm>
          <a:prstGeom prst="rect">
            <a:avLst/>
          </a:prstGeom>
          <a:noFill/>
        </p:spPr>
        <p:txBody>
          <a:bodyPr wrap="square" rtlCol="0">
            <a:spAutoFit/>
          </a:bodyPr>
          <a:lstStyle/>
          <a:p>
            <a:pPr algn="just"/>
            <a:r>
              <a:rPr lang="tr-TR" sz="2000" dirty="0"/>
              <a:t>Makine ve Kimya Endüstrisi Kurumu ve TRT'de çevirmen olarak çalıştı. Son olarak TRT İstanbul Radyosu'nda denetçilik yaptı. İlk şiir ve hikâyelerini </a:t>
            </a:r>
            <a:r>
              <a:rPr lang="tr-TR" sz="2000" dirty="0" err="1"/>
              <a:t>K.Maraş'ta</a:t>
            </a:r>
            <a:r>
              <a:rPr lang="tr-TR" sz="2000" dirty="0"/>
              <a:t> mahalli gazetelerde yayımladı. Daha sonra Sezai Karakoç’un çıkardığı dergilerde şiirlerini yayımladı. Diriliş Dergisinde çeşitli şiirleri </a:t>
            </a:r>
            <a:r>
              <a:rPr lang="tr-TR" sz="2000" dirty="0" err="1"/>
              <a:t>okurarla</a:t>
            </a:r>
            <a:r>
              <a:rPr lang="tr-TR" sz="2000" dirty="0"/>
              <a:t> buluşmuştu.  Sanat hayatının bir bölümünde şiirleri Papirüs, Türk Dili, Yeni </a:t>
            </a:r>
            <a:r>
              <a:rPr lang="tr-TR" sz="2000" dirty="0" err="1"/>
              <a:t>Dergi’de</a:t>
            </a:r>
            <a:r>
              <a:rPr lang="tr-TR" sz="2000" dirty="0"/>
              <a:t> yayımlayarak sürdürmeye çalışmıştı.</a:t>
            </a:r>
          </a:p>
          <a:p>
            <a:pPr algn="just"/>
            <a:endParaRPr lang="tr-TR" sz="2000" dirty="0"/>
          </a:p>
          <a:p>
            <a:pPr algn="just"/>
            <a:r>
              <a:rPr lang="tr-TR" sz="2000" dirty="0"/>
              <a:t>Otostopla Avrupa’yı dolaşacak kadar plansız ve çılgın düşünebilen kayıkçı ve balıkçı kahvelerinde sıradan insanlarla dostluklar kurmayı seven bir kişiliğe sahip olmuştur.</a:t>
            </a:r>
          </a:p>
          <a:p>
            <a:pPr algn="just"/>
            <a:r>
              <a:rPr lang="tr-TR" sz="2000" dirty="0"/>
              <a:t> </a:t>
            </a:r>
          </a:p>
          <a:p>
            <a:pPr algn="just"/>
            <a:r>
              <a:rPr lang="tr-TR" sz="2000" dirty="0"/>
              <a:t>Sezai Karakoç'un yayınladığı "Diriliş ", Nuri Pakdil ve arkadaşlarının yayınladığı "Edebiyat " , Erdem Beyazıt, Rasim </a:t>
            </a:r>
            <a:r>
              <a:rPr lang="tr-TR" sz="2000" dirty="0" err="1"/>
              <a:t>Özdenören</a:t>
            </a:r>
            <a:r>
              <a:rPr lang="tr-TR" sz="2000" dirty="0"/>
              <a:t>, Akif İnan ve Nazif </a:t>
            </a:r>
            <a:r>
              <a:rPr lang="tr-TR" sz="2000" dirty="0" err="1"/>
              <a:t>Gürdoğan'nın</a:t>
            </a:r>
            <a:r>
              <a:rPr lang="tr-TR" sz="2000" dirty="0"/>
              <a:t> kurucuları olduğu "Mavera "dergilerinde şiir ve yazıları yayımlanıyordu. Yine </a:t>
            </a:r>
            <a:r>
              <a:rPr lang="tr-TR" sz="2000" dirty="0" err="1"/>
              <a:t>K.Maraş'ta</a:t>
            </a:r>
            <a:r>
              <a:rPr lang="tr-TR" sz="2000" dirty="0"/>
              <a:t> Açı adında bir dergi çıkardı. Mavera dergisi ve Akabe Yayınlarının kurucuları arasında yer aldı. İlk romanı olan "Savaş Ritimleri" 1985'te yayınlandı.</a:t>
            </a:r>
          </a:p>
          <a:p>
            <a:endParaRPr lang="tr-TR" sz="2000" dirty="0"/>
          </a:p>
        </p:txBody>
      </p:sp>
    </p:spTree>
    <p:extLst>
      <p:ext uri="{BB962C8B-B14F-4D97-AF65-F5344CB8AC3E}">
        <p14:creationId xmlns:p14="http://schemas.microsoft.com/office/powerpoint/2010/main" val="120796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6531" y="1219200"/>
            <a:ext cx="5695951" cy="4419600"/>
          </a:xfrm>
          <a:prstGeom prst="rect">
            <a:avLst/>
          </a:prstGeom>
        </p:spPr>
      </p:pic>
    </p:spTree>
    <p:extLst>
      <p:ext uri="{BB962C8B-B14F-4D97-AF65-F5344CB8AC3E}">
        <p14:creationId xmlns:p14="http://schemas.microsoft.com/office/powerpoint/2010/main" val="2141885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474906"/>
            <a:ext cx="7848872" cy="5016758"/>
          </a:xfrm>
          <a:prstGeom prst="rect">
            <a:avLst/>
          </a:prstGeom>
          <a:noFill/>
        </p:spPr>
        <p:txBody>
          <a:bodyPr wrap="square" rtlCol="0">
            <a:spAutoFit/>
          </a:bodyPr>
          <a:lstStyle/>
          <a:p>
            <a:r>
              <a:rPr lang="tr-TR" sz="2000" dirty="0"/>
              <a:t>Çeşitli gazetelerde müstear isimlerle günlük yazılar yazdı. Şiirden başka, öykü, roman, günlük, oyun ve çocuk edebiyatı alanlarında ürünler verdi.</a:t>
            </a:r>
          </a:p>
          <a:p>
            <a:endParaRPr lang="tr-TR" sz="2000" dirty="0"/>
          </a:p>
          <a:p>
            <a:r>
              <a:rPr lang="tr-TR" sz="2000" dirty="0"/>
              <a:t>Goethe Enstitüsü’nün dil kurslarına katılmak üzere iki defa Almanya’ya gitti. Bu sırada belli başlı Avrupa ülkelerini ve kültürlerini tanıdı. 1975’de Makine Kimya Endüstrisi Kurumu’nda mütercim olarak çalışmaya başladı. Bir grup arkadaşıyla “Mavera” dergisinin kuruluşunda ve yayınında görev aldı. </a:t>
            </a:r>
            <a:r>
              <a:rPr lang="tr-TR" sz="2000" dirty="0" err="1"/>
              <a:t>Mavrea</a:t>
            </a:r>
            <a:r>
              <a:rPr lang="tr-TR" sz="2000" dirty="0"/>
              <a:t> dergisinde şiirlerinin yanı sıra olduğu mavera iki hikayesi ile senaryo çalışmaları ve günlükleri de yayınlandı.</a:t>
            </a:r>
          </a:p>
          <a:p>
            <a:endParaRPr lang="tr-TR" sz="2000" dirty="0"/>
          </a:p>
          <a:p>
            <a:r>
              <a:rPr lang="tr-TR" sz="2000" dirty="0"/>
              <a:t> 1976’da TRT Genel Müdür Mütercim Sekreteri göre </a:t>
            </a:r>
            <a:r>
              <a:rPr lang="tr-TR" sz="2000" dirty="0" err="1"/>
              <a:t>vine</a:t>
            </a:r>
            <a:r>
              <a:rPr lang="tr-TR" sz="2000" dirty="0"/>
              <a:t> atandı. Aynı kurumun değişik ünitelerinde raportör, araştırma görevlisi, uzman ve şef olarak çalıştı.</a:t>
            </a:r>
          </a:p>
          <a:p>
            <a:endParaRPr lang="tr-TR" sz="2000" dirty="0"/>
          </a:p>
        </p:txBody>
      </p:sp>
    </p:spTree>
    <p:extLst>
      <p:ext uri="{BB962C8B-B14F-4D97-AF65-F5344CB8AC3E}">
        <p14:creationId xmlns:p14="http://schemas.microsoft.com/office/powerpoint/2010/main" val="3813858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5" y="-12576"/>
            <a:ext cx="4638675" cy="6858000"/>
          </a:xfrm>
          <a:prstGeom prst="rect">
            <a:avLst/>
          </a:prstGeom>
        </p:spPr>
      </p:pic>
    </p:spTree>
    <p:extLst>
      <p:ext uri="{BB962C8B-B14F-4D97-AF65-F5344CB8AC3E}">
        <p14:creationId xmlns:p14="http://schemas.microsoft.com/office/powerpoint/2010/main" val="3709560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061" y="1196752"/>
            <a:ext cx="6370443" cy="4591198"/>
          </a:xfrm>
          <a:prstGeom prst="rect">
            <a:avLst/>
          </a:prstGeom>
        </p:spPr>
      </p:pic>
    </p:spTree>
    <p:extLst>
      <p:ext uri="{BB962C8B-B14F-4D97-AF65-F5344CB8AC3E}">
        <p14:creationId xmlns:p14="http://schemas.microsoft.com/office/powerpoint/2010/main" val="2967366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1319857"/>
            <a:ext cx="8208912" cy="4401205"/>
          </a:xfrm>
          <a:prstGeom prst="rect">
            <a:avLst/>
          </a:prstGeom>
          <a:noFill/>
        </p:spPr>
        <p:txBody>
          <a:bodyPr wrap="square" rtlCol="0">
            <a:spAutoFit/>
          </a:bodyPr>
          <a:lstStyle/>
          <a:p>
            <a:r>
              <a:rPr lang="tr-TR" sz="2000" dirty="0"/>
              <a:t>Bir grup arkadaşı ile  </a:t>
            </a:r>
            <a:r>
              <a:rPr lang="tr-TR" sz="2000" dirty="0" err="1"/>
              <a:t>Navera</a:t>
            </a:r>
            <a:r>
              <a:rPr lang="tr-TR" sz="2000" dirty="0"/>
              <a:t>   dergisini çıkarmış, okuyucu mektuplarına verdiği cevaplarla birçok yazarın şairin yetişmesine vesile olmuştur. </a:t>
            </a:r>
          </a:p>
          <a:p>
            <a:endParaRPr lang="tr-TR" sz="2000" dirty="0"/>
          </a:p>
          <a:p>
            <a:r>
              <a:rPr lang="tr-TR" sz="2000" dirty="0"/>
              <a:t>Mavera Dergisi’nde 'Okuyucularla' başlığıyla sohbet köşeleri düzenlemiştir. 1983'te TRT İstanbul Radyosu'nda görev alarak  Radyo oyunları  da yazan bir şairdir. Çocuklar için yazdığı kitaplardan biri olan "</a:t>
            </a:r>
            <a:r>
              <a:rPr lang="tr-TR" sz="2000" dirty="0" err="1"/>
              <a:t>Yürekde</a:t>
            </a:r>
            <a:r>
              <a:rPr lang="tr-TR" sz="2000" dirty="0"/>
              <a:t> de Ve Padişah " adlı eseriyle 1984'te Türkiye Yazarlar Birliği'nce çocuk edebiyatı dalında yılın yazarı seçildi. 1986´da ise, şairin son şiir kitabı olan "Korku ve Yakarış" yayınlanır.</a:t>
            </a:r>
          </a:p>
          <a:p>
            <a:endParaRPr lang="tr-TR" sz="2000" dirty="0"/>
          </a:p>
          <a:p>
            <a:r>
              <a:rPr lang="tr-TR" sz="2000" dirty="0"/>
              <a:t>Zarifoğlu, 07 Haziran 1987'de vefat etti. Mezarı İstanbul Beylerbeyi'nde Küplüce Mezarlığı'ndadır.</a:t>
            </a:r>
          </a:p>
          <a:p>
            <a:endParaRPr lang="tr-TR" sz="2000" dirty="0"/>
          </a:p>
        </p:txBody>
      </p:sp>
    </p:spTree>
    <p:extLst>
      <p:ext uri="{BB962C8B-B14F-4D97-AF65-F5344CB8AC3E}">
        <p14:creationId xmlns:p14="http://schemas.microsoft.com/office/powerpoint/2010/main" val="214411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97042" y="116632"/>
            <a:ext cx="2246769" cy="6435416"/>
          </a:xfrm>
          <a:prstGeom prst="rect">
            <a:avLst/>
          </a:prstGeom>
          <a:noFill/>
        </p:spPr>
        <p:txBody>
          <a:bodyPr vert="vert270" wrap="none" rtlCol="0">
            <a:spAutoFit/>
          </a:bodyPr>
          <a:lstStyle/>
          <a:p>
            <a:r>
              <a:rPr lang="tr-TR" sz="8000" dirty="0"/>
              <a:t>EDEBİ KİŞİLİĞİ</a:t>
            </a:r>
          </a:p>
          <a:p>
            <a:endParaRPr lang="tr-TR" sz="5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476375"/>
            <a:ext cx="6480720" cy="3905250"/>
          </a:xfrm>
          <a:prstGeom prst="rect">
            <a:avLst/>
          </a:prstGeom>
        </p:spPr>
      </p:pic>
    </p:spTree>
    <p:extLst>
      <p:ext uri="{BB962C8B-B14F-4D97-AF65-F5344CB8AC3E}">
        <p14:creationId xmlns:p14="http://schemas.microsoft.com/office/powerpoint/2010/main" val="414717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51520" y="692696"/>
            <a:ext cx="7704856" cy="6070893"/>
          </a:xfrm>
          <a:prstGeom prst="rect">
            <a:avLst/>
          </a:prstGeom>
          <a:noFill/>
        </p:spPr>
        <p:txBody>
          <a:bodyPr wrap="square" rtlCol="0">
            <a:spAutoFit/>
          </a:bodyPr>
          <a:lstStyle/>
          <a:p>
            <a:pPr algn="just"/>
            <a:r>
              <a:rPr lang="tr-TR" sz="2000" dirty="0"/>
              <a:t>Zarifoğlu, kendisine özgü şiiriyle tanındı. Tanıdıklarının değerlendirmelerine göre İçe kapanık, dalgın, zeki ve oldukça inatçı birisidir. Zarifoğlu’nun şiiri dıştan çok içe dönük bir anlatıma yönelmiş daha ziyade ferdiyetçi bir şair özelliği göstermiştir. Buna rağmen şiirlerinde bariz bir toplumsal duyarlık vardır. Toplumsal konuları dahi kendi iç dünyasındaki yansımalarla dile getirmiştir.  “İç ürpertileriyle, hayretle başlayan şiiri metafizik ürpertiyle bilgeliğe ulaşır.”  Hikâye, roman ve günlük türünde yazdığı kitaplarında  da şiirsel bir özellik bulunur. “Çocuklar için yazdığı kitaplarda fantezi ile olağanüstü gerçekler dünyası ile hayaller dünyası iç </a:t>
            </a:r>
            <a:r>
              <a:rPr lang="tr-TR" sz="2000" dirty="0" err="1"/>
              <a:t>içelik</a:t>
            </a:r>
            <a:r>
              <a:rPr lang="tr-TR" sz="2000" dirty="0"/>
              <a:t> gösterir.”</a:t>
            </a:r>
          </a:p>
          <a:p>
            <a:pPr algn="just"/>
            <a:endParaRPr lang="tr-TR" sz="2000" dirty="0"/>
          </a:p>
          <a:p>
            <a:pPr algn="just"/>
            <a:r>
              <a:rPr lang="tr-TR" sz="2000" dirty="0"/>
              <a:t>Zarifoğlu'nun şiirleri,  kapalı bir anlatıma sahip ama her dize üzerinde özenle durulmuş bir titizlik yansıtır. Dizlerdeki mesajın kapalı sembollerle ifade dilmesi bakımından Behçet </a:t>
            </a:r>
            <a:r>
              <a:rPr lang="tr-TR" sz="2000" dirty="0" err="1"/>
              <a:t>Necatiğil’in</a:t>
            </a:r>
            <a:r>
              <a:rPr lang="tr-TR" sz="2000" dirty="0"/>
              <a:t> şiirlerini andıran bir niteliktedir.  Şiirlerin de Fazıl hüsnü Dağlarca, Cemal </a:t>
            </a:r>
            <a:r>
              <a:rPr lang="tr-TR" sz="2000" dirty="0" err="1"/>
              <a:t>Süreya'ya</a:t>
            </a:r>
            <a:r>
              <a:rPr lang="tr-TR" sz="2000" dirty="0"/>
              <a:t>,  Ece Ayhan ve Sezai Karakoç'a yakın, daha ziyade II. Yeni şiirine yatkın özellikler göstermektedir.</a:t>
            </a:r>
          </a:p>
          <a:p>
            <a:endParaRPr lang="tr-TR" sz="2000" dirty="0"/>
          </a:p>
        </p:txBody>
      </p:sp>
    </p:spTree>
    <p:extLst>
      <p:ext uri="{BB962C8B-B14F-4D97-AF65-F5344CB8AC3E}">
        <p14:creationId xmlns:p14="http://schemas.microsoft.com/office/powerpoint/2010/main" val="1004047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397346"/>
            <a:ext cx="6408712" cy="4119886"/>
          </a:xfrm>
          <a:prstGeom prst="rect">
            <a:avLst/>
          </a:prstGeom>
        </p:spPr>
      </p:pic>
    </p:spTree>
    <p:extLst>
      <p:ext uri="{BB962C8B-B14F-4D97-AF65-F5344CB8AC3E}">
        <p14:creationId xmlns:p14="http://schemas.microsoft.com/office/powerpoint/2010/main" val="2319470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116027"/>
            <a:ext cx="7776864" cy="5016758"/>
          </a:xfrm>
          <a:prstGeom prst="rect">
            <a:avLst/>
          </a:prstGeom>
          <a:noFill/>
        </p:spPr>
        <p:txBody>
          <a:bodyPr wrap="square" rtlCol="0">
            <a:spAutoFit/>
          </a:bodyPr>
          <a:lstStyle/>
          <a:p>
            <a:pPr algn="just"/>
            <a:r>
              <a:rPr lang="tr-TR" sz="2000" dirty="0"/>
              <a:t>Şiirlerinin Alman Şair </a:t>
            </a:r>
            <a:r>
              <a:rPr lang="tr-TR" sz="2000" dirty="0" err="1"/>
              <a:t>Rilke'nin</a:t>
            </a:r>
            <a:r>
              <a:rPr lang="tr-TR" sz="2000" dirty="0"/>
              <a:t> şiirlerine de benzetilmesi üzerine “</a:t>
            </a:r>
            <a:r>
              <a:rPr lang="tr-TR" sz="2000" dirty="0" err="1"/>
              <a:t>Rilke'yi</a:t>
            </a:r>
            <a:r>
              <a:rPr lang="tr-TR" sz="2000" dirty="0"/>
              <a:t> okuma ihtiyacı hissettiğini “ifade eden şair kendine özgü üslubu ve sıcak sevecen şiir dili ile dikkat çeker.</a:t>
            </a:r>
          </a:p>
          <a:p>
            <a:pPr algn="just"/>
            <a:endParaRPr lang="tr-TR" sz="2000" dirty="0"/>
          </a:p>
          <a:p>
            <a:pPr algn="just"/>
            <a:r>
              <a:rPr lang="tr-TR" sz="2000" dirty="0"/>
              <a:t>Toplumsal konulara duyarlı İslamcı kesimlerin hissiyatını duyumsatan ve aktaran savaşlar, yoksulluk ve zulüm içindeki Müslümanlar için taşıdığı acıları tema olarak işleyen Afganistan’ için yazdığı çok sayıda şiir olduğu için bir vakitler Afganistan şairi </a:t>
            </a:r>
            <a:r>
              <a:rPr lang="tr-TR" sz="2000" dirty="0" err="1"/>
              <a:t>olrak</a:t>
            </a:r>
            <a:r>
              <a:rPr lang="tr-TR" sz="2000" dirty="0"/>
              <a:t> adı çıkan bir şairdir.</a:t>
            </a:r>
          </a:p>
          <a:p>
            <a:pPr algn="just"/>
            <a:endParaRPr lang="tr-TR" sz="2000" dirty="0"/>
          </a:p>
          <a:p>
            <a:pPr algn="just"/>
            <a:r>
              <a:rPr lang="tr-TR" sz="2000" dirty="0"/>
              <a:t>Cahit Zarifoğlu, Zarifoğlu, Abdurrahman Cem, Ahmet Sağlam, Vedat Can ve Adem Yaşar müstearlarını yazılarında kullandı. Kitaplarına girmemiş şiirleriyle birlikte vefatından sonra "Bütün Eserleri I"/Şiirler adı altında yayınlandı. Günlüklerini "Yaşamak " adıyla topladı.</a:t>
            </a:r>
          </a:p>
          <a:p>
            <a:endParaRPr lang="tr-TR" sz="2000" dirty="0"/>
          </a:p>
        </p:txBody>
      </p:sp>
    </p:spTree>
    <p:extLst>
      <p:ext uri="{BB962C8B-B14F-4D97-AF65-F5344CB8AC3E}">
        <p14:creationId xmlns:p14="http://schemas.microsoft.com/office/powerpoint/2010/main" val="4237920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677" y="576066"/>
            <a:ext cx="6328819" cy="5949280"/>
          </a:xfrm>
          <a:prstGeom prst="rect">
            <a:avLst/>
          </a:prstGeom>
        </p:spPr>
      </p:pic>
      <p:sp>
        <p:nvSpPr>
          <p:cNvPr id="6" name="Metin kutusu 5"/>
          <p:cNvSpPr txBox="1"/>
          <p:nvPr/>
        </p:nvSpPr>
        <p:spPr>
          <a:xfrm>
            <a:off x="778103" y="576066"/>
            <a:ext cx="879536" cy="5651291"/>
          </a:xfrm>
          <a:prstGeom prst="rect">
            <a:avLst/>
          </a:prstGeom>
          <a:noFill/>
        </p:spPr>
        <p:txBody>
          <a:bodyPr vert="wordArtVert" wrap="none" rtlCol="0">
            <a:spAutoFit/>
          </a:bodyPr>
          <a:lstStyle/>
          <a:p>
            <a:r>
              <a:rPr lang="tr-TR" sz="4000" b="1" dirty="0"/>
              <a:t>ESERLERİ</a:t>
            </a:r>
          </a:p>
        </p:txBody>
      </p:sp>
    </p:spTree>
    <p:extLst>
      <p:ext uri="{BB962C8B-B14F-4D97-AF65-F5344CB8AC3E}">
        <p14:creationId xmlns:p14="http://schemas.microsoft.com/office/powerpoint/2010/main" val="1880268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049690" y="116634"/>
            <a:ext cx="4988866" cy="6401753"/>
          </a:xfrm>
          <a:prstGeom prst="rect">
            <a:avLst/>
          </a:prstGeom>
          <a:noFill/>
        </p:spPr>
        <p:txBody>
          <a:bodyPr wrap="none" rtlCol="0">
            <a:spAutoFit/>
          </a:bodyPr>
          <a:lstStyle/>
          <a:p>
            <a:endParaRPr lang="tr-TR" sz="4000" dirty="0">
              <a:solidFill>
                <a:srgbClr val="FFC000"/>
              </a:solidFill>
            </a:endParaRPr>
          </a:p>
          <a:p>
            <a:pPr marL="457200" indent="-457200">
              <a:buFont typeface="Arial" panose="020B0604020202020204" pitchFamily="34" charset="0"/>
              <a:buChar char="•"/>
            </a:pPr>
            <a:r>
              <a:rPr lang="tr-TR" sz="3200" dirty="0">
                <a:solidFill>
                  <a:srgbClr val="FFC000"/>
                </a:solidFill>
              </a:rPr>
              <a:t>İşaret Çocukları (1967)</a:t>
            </a:r>
          </a:p>
          <a:p>
            <a:pPr marL="457200" indent="-457200">
              <a:buFont typeface="Arial" panose="020B0604020202020204" pitchFamily="34" charset="0"/>
              <a:buChar char="•"/>
            </a:pPr>
            <a:endParaRPr lang="tr-TR" sz="3200" dirty="0">
              <a:solidFill>
                <a:srgbClr val="FFC000"/>
              </a:solidFill>
            </a:endParaRPr>
          </a:p>
          <a:p>
            <a:pPr marL="457200" indent="-457200">
              <a:buFont typeface="Arial" panose="020B0604020202020204" pitchFamily="34" charset="0"/>
              <a:buChar char="•"/>
            </a:pPr>
            <a:r>
              <a:rPr lang="tr-TR" sz="3200" dirty="0">
                <a:solidFill>
                  <a:srgbClr val="FFC000"/>
                </a:solidFill>
              </a:rPr>
              <a:t>Yedi Güzel Adam (1973)</a:t>
            </a:r>
          </a:p>
          <a:p>
            <a:pPr marL="457200" indent="-457200">
              <a:buFont typeface="Arial" panose="020B0604020202020204" pitchFamily="34" charset="0"/>
              <a:buChar char="•"/>
            </a:pPr>
            <a:endParaRPr lang="tr-TR" sz="3200" dirty="0">
              <a:solidFill>
                <a:srgbClr val="FFC000"/>
              </a:solidFill>
            </a:endParaRPr>
          </a:p>
          <a:p>
            <a:pPr marL="457200" indent="-457200">
              <a:buFont typeface="Arial" panose="020B0604020202020204" pitchFamily="34" charset="0"/>
              <a:buChar char="•"/>
            </a:pPr>
            <a:r>
              <a:rPr lang="tr-TR" sz="3200" dirty="0">
                <a:solidFill>
                  <a:srgbClr val="FFC000"/>
                </a:solidFill>
              </a:rPr>
              <a:t>Menziller (1977)</a:t>
            </a:r>
          </a:p>
          <a:p>
            <a:pPr marL="457200" indent="-457200">
              <a:buFont typeface="Arial" panose="020B0604020202020204" pitchFamily="34" charset="0"/>
              <a:buChar char="•"/>
            </a:pPr>
            <a:endParaRPr lang="tr-TR" sz="3200" dirty="0">
              <a:solidFill>
                <a:srgbClr val="FFC000"/>
              </a:solidFill>
            </a:endParaRPr>
          </a:p>
          <a:p>
            <a:pPr marL="457200" indent="-457200">
              <a:buFont typeface="Arial" panose="020B0604020202020204" pitchFamily="34" charset="0"/>
              <a:buChar char="•"/>
            </a:pPr>
            <a:r>
              <a:rPr lang="tr-TR" sz="3200" dirty="0">
                <a:solidFill>
                  <a:srgbClr val="FFC000"/>
                </a:solidFill>
              </a:rPr>
              <a:t>Korku ve Yakarış (1986)</a:t>
            </a:r>
          </a:p>
          <a:p>
            <a:pPr marL="457200" indent="-457200">
              <a:buFont typeface="Arial" panose="020B0604020202020204" pitchFamily="34" charset="0"/>
              <a:buChar char="•"/>
            </a:pPr>
            <a:endParaRPr lang="tr-TR" sz="3200" dirty="0">
              <a:solidFill>
                <a:srgbClr val="FFC000"/>
              </a:solidFill>
            </a:endParaRPr>
          </a:p>
          <a:p>
            <a:pPr marL="457200" indent="-457200">
              <a:buFont typeface="Arial" panose="020B0604020202020204" pitchFamily="34" charset="0"/>
              <a:buChar char="•"/>
            </a:pPr>
            <a:r>
              <a:rPr lang="tr-TR" sz="3200" dirty="0">
                <a:solidFill>
                  <a:srgbClr val="FFC000"/>
                </a:solidFill>
              </a:rPr>
              <a:t>Gülücük (1989)</a:t>
            </a:r>
          </a:p>
          <a:p>
            <a:pPr marL="457200" indent="-457200">
              <a:buFont typeface="Arial" panose="020B0604020202020204" pitchFamily="34" charset="0"/>
              <a:buChar char="•"/>
            </a:pPr>
            <a:endParaRPr lang="tr-TR" sz="3200" dirty="0">
              <a:solidFill>
                <a:srgbClr val="FFC000"/>
              </a:solidFill>
            </a:endParaRPr>
          </a:p>
          <a:p>
            <a:pPr marL="457200" indent="-457200">
              <a:buFont typeface="Arial" panose="020B0604020202020204" pitchFamily="34" charset="0"/>
              <a:buChar char="•"/>
            </a:pPr>
            <a:r>
              <a:rPr lang="tr-TR" sz="3200" dirty="0">
                <a:solidFill>
                  <a:srgbClr val="FFC000"/>
                </a:solidFill>
              </a:rPr>
              <a:t>Ağaç Okul (1990)</a:t>
            </a:r>
          </a:p>
          <a:p>
            <a:endParaRPr lang="tr-TR" dirty="0"/>
          </a:p>
        </p:txBody>
      </p:sp>
      <p:sp>
        <p:nvSpPr>
          <p:cNvPr id="4" name="Metin kutusu 3"/>
          <p:cNvSpPr txBox="1"/>
          <p:nvPr/>
        </p:nvSpPr>
        <p:spPr>
          <a:xfrm>
            <a:off x="683571" y="2371864"/>
            <a:ext cx="1538883" cy="1849224"/>
          </a:xfrm>
          <a:prstGeom prst="rect">
            <a:avLst/>
          </a:prstGeom>
          <a:noFill/>
        </p:spPr>
        <p:txBody>
          <a:bodyPr vert="vert270" wrap="none" rtlCol="0">
            <a:spAutoFit/>
          </a:bodyPr>
          <a:lstStyle/>
          <a:p>
            <a:r>
              <a:rPr lang="tr-TR" sz="8800" dirty="0"/>
              <a:t>ŞİİR</a:t>
            </a:r>
          </a:p>
        </p:txBody>
      </p:sp>
    </p:spTree>
    <p:extLst>
      <p:ext uri="{BB962C8B-B14F-4D97-AF65-F5344CB8AC3E}">
        <p14:creationId xmlns:p14="http://schemas.microsoft.com/office/powerpoint/2010/main" val="1503409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83568" y="988424"/>
            <a:ext cx="1415772" cy="4168770"/>
          </a:xfrm>
          <a:prstGeom prst="rect">
            <a:avLst/>
          </a:prstGeom>
          <a:noFill/>
        </p:spPr>
        <p:txBody>
          <a:bodyPr vert="vert270" wrap="none" rtlCol="0">
            <a:spAutoFit/>
          </a:bodyPr>
          <a:lstStyle/>
          <a:p>
            <a:r>
              <a:rPr lang="tr-TR" sz="8000" dirty="0"/>
              <a:t>GÜNLÜK</a:t>
            </a:r>
          </a:p>
        </p:txBody>
      </p:sp>
      <p:sp>
        <p:nvSpPr>
          <p:cNvPr id="4" name="Metin kutusu 3"/>
          <p:cNvSpPr txBox="1"/>
          <p:nvPr/>
        </p:nvSpPr>
        <p:spPr>
          <a:xfrm>
            <a:off x="3378666" y="2377913"/>
            <a:ext cx="5513817" cy="3139321"/>
          </a:xfrm>
          <a:prstGeom prst="rect">
            <a:avLst/>
          </a:prstGeom>
          <a:noFill/>
        </p:spPr>
        <p:txBody>
          <a:bodyPr wrap="none" rtlCol="0">
            <a:spAutoFit/>
          </a:bodyPr>
          <a:lstStyle/>
          <a:p>
            <a:endParaRPr lang="tr-TR" dirty="0"/>
          </a:p>
          <a:p>
            <a:r>
              <a:rPr lang="tr-TR" sz="6000" dirty="0">
                <a:solidFill>
                  <a:srgbClr val="FFC000"/>
                </a:solidFill>
              </a:rPr>
              <a:t>Yaşamak (1980)</a:t>
            </a:r>
            <a:br>
              <a:rPr lang="tr-TR" sz="6000" dirty="0">
                <a:solidFill>
                  <a:srgbClr val="FFC000"/>
                </a:solidFill>
              </a:rPr>
            </a:br>
            <a:br>
              <a:rPr lang="tr-TR" sz="6000" dirty="0">
                <a:solidFill>
                  <a:srgbClr val="FFC000"/>
                </a:solidFill>
              </a:rPr>
            </a:br>
            <a:endParaRPr lang="tr-TR" sz="6000" dirty="0">
              <a:solidFill>
                <a:srgbClr val="FFC000"/>
              </a:solidFill>
            </a:endParaRPr>
          </a:p>
        </p:txBody>
      </p:sp>
    </p:spTree>
    <p:extLst>
      <p:ext uri="{BB962C8B-B14F-4D97-AF65-F5344CB8AC3E}">
        <p14:creationId xmlns:p14="http://schemas.microsoft.com/office/powerpoint/2010/main" val="2465358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68470" y="-666340"/>
            <a:ext cx="2031325" cy="7252948"/>
          </a:xfrm>
          <a:prstGeom prst="rect">
            <a:avLst/>
          </a:prstGeom>
          <a:noFill/>
        </p:spPr>
        <p:txBody>
          <a:bodyPr vert="vert270" wrap="none" rtlCol="0">
            <a:spAutoFit/>
          </a:bodyPr>
          <a:lstStyle/>
          <a:p>
            <a:r>
              <a:rPr lang="tr-TR" sz="6000" dirty="0"/>
              <a:t>Masal ve Romanlar</a:t>
            </a:r>
            <a:br>
              <a:rPr lang="tr-TR" sz="6000" dirty="0"/>
            </a:br>
            <a:endParaRPr lang="tr-TR" sz="6000" dirty="0"/>
          </a:p>
        </p:txBody>
      </p:sp>
      <p:sp>
        <p:nvSpPr>
          <p:cNvPr id="4" name="Metin kutusu 3"/>
          <p:cNvSpPr txBox="1"/>
          <p:nvPr/>
        </p:nvSpPr>
        <p:spPr>
          <a:xfrm>
            <a:off x="3275859" y="554481"/>
            <a:ext cx="5427255" cy="5970865"/>
          </a:xfrm>
          <a:prstGeom prst="rect">
            <a:avLst/>
          </a:prstGeom>
          <a:noFill/>
        </p:spPr>
        <p:txBody>
          <a:bodyPr wrap="none" rtlCol="0">
            <a:spAutoFit/>
          </a:bodyPr>
          <a:lstStyle/>
          <a:p>
            <a:pPr marL="457200" indent="-457200">
              <a:buFont typeface="Arial" panose="020B0604020202020204" pitchFamily="34" charset="0"/>
              <a:buChar char="•"/>
            </a:pPr>
            <a:r>
              <a:rPr lang="tr-TR" sz="2800" dirty="0" err="1">
                <a:solidFill>
                  <a:srgbClr val="FFC000"/>
                </a:solidFill>
              </a:rPr>
              <a:t>İns</a:t>
            </a:r>
            <a:r>
              <a:rPr lang="tr-TR" sz="2800" dirty="0">
                <a:solidFill>
                  <a:srgbClr val="FFC000"/>
                </a:solidFill>
              </a:rPr>
              <a:t> (1974)</a:t>
            </a:r>
          </a:p>
          <a:p>
            <a:pPr marL="457200" indent="-457200">
              <a:buFont typeface="Arial" panose="020B0604020202020204" pitchFamily="34" charset="0"/>
              <a:buChar char="•"/>
            </a:pPr>
            <a:endParaRPr lang="tr-TR" sz="2800" dirty="0">
              <a:solidFill>
                <a:srgbClr val="FFC000"/>
              </a:solidFill>
            </a:endParaRPr>
          </a:p>
          <a:p>
            <a:pPr marL="457200" indent="-457200">
              <a:buFont typeface="Arial" panose="020B0604020202020204" pitchFamily="34" charset="0"/>
              <a:buChar char="•"/>
            </a:pPr>
            <a:r>
              <a:rPr lang="tr-TR" sz="2800" dirty="0" err="1">
                <a:solidFill>
                  <a:srgbClr val="FFC000"/>
                </a:solidFill>
              </a:rPr>
              <a:t>Serçekuş</a:t>
            </a:r>
            <a:r>
              <a:rPr lang="tr-TR" sz="2800" dirty="0">
                <a:solidFill>
                  <a:srgbClr val="FFC000"/>
                </a:solidFill>
              </a:rPr>
              <a:t> (1983)</a:t>
            </a:r>
          </a:p>
          <a:p>
            <a:pPr marL="457200" indent="-457200">
              <a:buFont typeface="Arial" panose="020B0604020202020204" pitchFamily="34" charset="0"/>
              <a:buChar char="•"/>
            </a:pPr>
            <a:endParaRPr lang="tr-TR" sz="2800" dirty="0">
              <a:solidFill>
                <a:srgbClr val="FFC000"/>
              </a:solidFill>
            </a:endParaRPr>
          </a:p>
          <a:p>
            <a:pPr marL="457200" indent="-457200">
              <a:buFont typeface="Arial" panose="020B0604020202020204" pitchFamily="34" charset="0"/>
              <a:buChar char="•"/>
            </a:pPr>
            <a:r>
              <a:rPr lang="tr-TR" sz="2800" dirty="0">
                <a:solidFill>
                  <a:srgbClr val="FFC000"/>
                </a:solidFill>
              </a:rPr>
              <a:t>Ağaçkakanlar (1983)</a:t>
            </a:r>
          </a:p>
          <a:p>
            <a:pPr marL="457200" indent="-457200">
              <a:buFont typeface="Arial" panose="020B0604020202020204" pitchFamily="34" charset="0"/>
              <a:buChar char="•"/>
            </a:pPr>
            <a:endParaRPr lang="tr-TR" sz="2800" dirty="0">
              <a:solidFill>
                <a:srgbClr val="FFC000"/>
              </a:solidFill>
            </a:endParaRPr>
          </a:p>
          <a:p>
            <a:pPr marL="457200" indent="-457200">
              <a:buFont typeface="Arial" panose="020B0604020202020204" pitchFamily="34" charset="0"/>
              <a:buChar char="•"/>
            </a:pPr>
            <a:r>
              <a:rPr lang="tr-TR" sz="2800" dirty="0" err="1">
                <a:solidFill>
                  <a:srgbClr val="FFC000"/>
                </a:solidFill>
              </a:rPr>
              <a:t>Katıraslan</a:t>
            </a:r>
            <a:r>
              <a:rPr lang="tr-TR" sz="2800" dirty="0">
                <a:solidFill>
                  <a:srgbClr val="FFC000"/>
                </a:solidFill>
              </a:rPr>
              <a:t> (1983)</a:t>
            </a:r>
          </a:p>
          <a:p>
            <a:pPr marL="457200" indent="-457200">
              <a:buFont typeface="Arial" panose="020B0604020202020204" pitchFamily="34" charset="0"/>
              <a:buChar char="•"/>
            </a:pPr>
            <a:endParaRPr lang="tr-TR" sz="2800" dirty="0">
              <a:solidFill>
                <a:srgbClr val="FFC000"/>
              </a:solidFill>
            </a:endParaRPr>
          </a:p>
          <a:p>
            <a:pPr marL="457200" indent="-457200">
              <a:buFont typeface="Arial" panose="020B0604020202020204" pitchFamily="34" charset="0"/>
              <a:buChar char="•"/>
            </a:pPr>
            <a:r>
              <a:rPr lang="tr-TR" sz="2800" dirty="0">
                <a:solidFill>
                  <a:srgbClr val="FFC000"/>
                </a:solidFill>
              </a:rPr>
              <a:t>Yürek Dede ile Padişah (1984)</a:t>
            </a:r>
          </a:p>
          <a:p>
            <a:pPr marL="457200" indent="-457200">
              <a:buFont typeface="Arial" panose="020B0604020202020204" pitchFamily="34" charset="0"/>
              <a:buChar char="•"/>
            </a:pPr>
            <a:endParaRPr lang="tr-TR" sz="2800" dirty="0">
              <a:solidFill>
                <a:srgbClr val="FFC000"/>
              </a:solidFill>
            </a:endParaRPr>
          </a:p>
          <a:p>
            <a:pPr marL="457200" indent="-457200">
              <a:buFont typeface="Arial" panose="020B0604020202020204" pitchFamily="34" charset="0"/>
              <a:buChar char="•"/>
            </a:pPr>
            <a:r>
              <a:rPr lang="tr-TR" sz="2800" dirty="0">
                <a:solidFill>
                  <a:srgbClr val="FFC000"/>
                </a:solidFill>
              </a:rPr>
              <a:t>Savaş </a:t>
            </a:r>
            <a:r>
              <a:rPr lang="tr-TR" sz="2800" dirty="0" err="1">
                <a:solidFill>
                  <a:srgbClr val="FFC000"/>
                </a:solidFill>
              </a:rPr>
              <a:t>Ritmleri</a:t>
            </a:r>
            <a:r>
              <a:rPr lang="tr-TR" sz="2800" dirty="0">
                <a:solidFill>
                  <a:srgbClr val="FFC000"/>
                </a:solidFill>
              </a:rPr>
              <a:t> (1985)</a:t>
            </a:r>
          </a:p>
          <a:p>
            <a:pPr marL="457200" indent="-457200">
              <a:buFont typeface="Arial" panose="020B0604020202020204" pitchFamily="34" charset="0"/>
              <a:buChar char="•"/>
            </a:pPr>
            <a:endParaRPr lang="tr-TR" sz="2800" dirty="0">
              <a:solidFill>
                <a:srgbClr val="FFC000"/>
              </a:solidFill>
            </a:endParaRPr>
          </a:p>
          <a:p>
            <a:pPr marL="457200" indent="-457200">
              <a:buFont typeface="Arial" panose="020B0604020202020204" pitchFamily="34" charset="0"/>
              <a:buChar char="•"/>
            </a:pPr>
            <a:r>
              <a:rPr lang="tr-TR" sz="2800" dirty="0">
                <a:solidFill>
                  <a:srgbClr val="FFC000"/>
                </a:solidFill>
              </a:rPr>
              <a:t>Motorlu Kuş (1987)</a:t>
            </a:r>
          </a:p>
          <a:p>
            <a:pPr marL="285750" indent="-285750">
              <a:buFont typeface="Arial" panose="020B0604020202020204" pitchFamily="34" charset="0"/>
              <a:buChar char="•"/>
            </a:pPr>
            <a:endParaRPr lang="tr-TR" dirty="0">
              <a:solidFill>
                <a:srgbClr val="FFC000"/>
              </a:solidFill>
            </a:endParaRPr>
          </a:p>
        </p:txBody>
      </p:sp>
    </p:spTree>
    <p:extLst>
      <p:ext uri="{BB962C8B-B14F-4D97-AF65-F5344CB8AC3E}">
        <p14:creationId xmlns:p14="http://schemas.microsoft.com/office/powerpoint/2010/main" val="3565306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79512" y="1268762"/>
            <a:ext cx="7992888" cy="4062651"/>
          </a:xfrm>
          <a:prstGeom prst="rect">
            <a:avLst/>
          </a:prstGeom>
          <a:noFill/>
        </p:spPr>
        <p:txBody>
          <a:bodyPr wrap="square" rtlCol="0">
            <a:spAutoFit/>
          </a:bodyPr>
          <a:lstStyle/>
          <a:p>
            <a:pPr algn="just"/>
            <a:r>
              <a:rPr lang="tr-TR" sz="2000" dirty="0"/>
              <a:t>Aslen Maraşlı olan şairin ceddi kendi anılarında da belirttiği gibi Kafkasya’dan Maraş’a gelip yerleşen bir Kafkas göçmeni bir ailedir.</a:t>
            </a:r>
          </a:p>
          <a:p>
            <a:pPr algn="just"/>
            <a:endParaRPr lang="tr-TR" sz="2000" dirty="0"/>
          </a:p>
          <a:p>
            <a:pPr algn="just"/>
            <a:r>
              <a:rPr lang="tr-TR" sz="2000" dirty="0"/>
              <a:t>Cahit Zarifoğlu, 1940’da Ankara’da doğmuş Babasının hâkim olması dolayısı ile İlkokula Siverek’te başlamış Maraş ve Ankara’da ilkokulunu bitirmiştir. Babasının görevi nedeniyle sürekli yer değiştiren şair Ortaokula ise Kızılcahamam'da başlamıştır.</a:t>
            </a:r>
          </a:p>
          <a:p>
            <a:pPr algn="just"/>
            <a:endParaRPr lang="tr-TR" sz="2000" dirty="0"/>
          </a:p>
          <a:p>
            <a:pPr algn="just"/>
            <a:r>
              <a:rPr lang="tr-TR" sz="2000" dirty="0"/>
              <a:t>Liseyi ise Maraş'ta tamamlar. Kaynaklardan alınan dağınık bilgilere göre lise yıllarında güreş sporuna ilgi duymuş,. Maraş Güreş Kulübüne kaydolmuştur. </a:t>
            </a:r>
          </a:p>
          <a:p>
            <a:pPr algn="just"/>
            <a:endParaRPr lang="tr-TR" sz="2000" dirty="0"/>
          </a:p>
          <a:p>
            <a:pPr algn="just"/>
            <a:endParaRPr lang="tr-TR" dirty="0"/>
          </a:p>
        </p:txBody>
      </p:sp>
    </p:spTree>
    <p:extLst>
      <p:ext uri="{BB962C8B-B14F-4D97-AF65-F5344CB8AC3E}">
        <p14:creationId xmlns:p14="http://schemas.microsoft.com/office/powerpoint/2010/main" val="2481193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11563" y="895067"/>
            <a:ext cx="1538883" cy="4478149"/>
          </a:xfrm>
          <a:prstGeom prst="rect">
            <a:avLst/>
          </a:prstGeom>
          <a:noFill/>
        </p:spPr>
        <p:txBody>
          <a:bodyPr vert="vert270" wrap="none" rtlCol="0">
            <a:spAutoFit/>
          </a:bodyPr>
          <a:lstStyle/>
          <a:p>
            <a:r>
              <a:rPr lang="tr-TR" sz="8800" dirty="0"/>
              <a:t>TİYATRO</a:t>
            </a:r>
          </a:p>
        </p:txBody>
      </p:sp>
      <p:sp>
        <p:nvSpPr>
          <p:cNvPr id="4" name="Metin kutusu 3"/>
          <p:cNvSpPr txBox="1"/>
          <p:nvPr/>
        </p:nvSpPr>
        <p:spPr>
          <a:xfrm>
            <a:off x="3275859" y="2670013"/>
            <a:ext cx="5333511" cy="830997"/>
          </a:xfrm>
          <a:prstGeom prst="rect">
            <a:avLst/>
          </a:prstGeom>
          <a:noFill/>
        </p:spPr>
        <p:txBody>
          <a:bodyPr wrap="none" rtlCol="0">
            <a:spAutoFit/>
          </a:bodyPr>
          <a:lstStyle/>
          <a:p>
            <a:r>
              <a:rPr lang="tr-TR" sz="4800" dirty="0">
                <a:solidFill>
                  <a:srgbClr val="FFC000"/>
                </a:solidFill>
              </a:rPr>
              <a:t>Sütçü İmam (1987)</a:t>
            </a:r>
          </a:p>
        </p:txBody>
      </p:sp>
    </p:spTree>
    <p:extLst>
      <p:ext uri="{BB962C8B-B14F-4D97-AF65-F5344CB8AC3E}">
        <p14:creationId xmlns:p14="http://schemas.microsoft.com/office/powerpoint/2010/main" val="3511687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83568" y="169367"/>
            <a:ext cx="1415772" cy="5851923"/>
          </a:xfrm>
          <a:prstGeom prst="rect">
            <a:avLst/>
          </a:prstGeom>
          <a:noFill/>
        </p:spPr>
        <p:txBody>
          <a:bodyPr vert="vert270" wrap="none" rtlCol="0">
            <a:spAutoFit/>
          </a:bodyPr>
          <a:lstStyle/>
          <a:p>
            <a:r>
              <a:rPr lang="tr-TR" sz="8000" dirty="0"/>
              <a:t>DENEMELER</a:t>
            </a:r>
          </a:p>
        </p:txBody>
      </p:sp>
      <p:sp>
        <p:nvSpPr>
          <p:cNvPr id="4" name="Metin kutusu 3"/>
          <p:cNvSpPr txBox="1"/>
          <p:nvPr/>
        </p:nvSpPr>
        <p:spPr>
          <a:xfrm>
            <a:off x="2898534" y="2067815"/>
            <a:ext cx="5993949" cy="2585323"/>
          </a:xfrm>
          <a:prstGeom prst="rect">
            <a:avLst/>
          </a:prstGeom>
          <a:noFill/>
        </p:spPr>
        <p:txBody>
          <a:bodyPr wrap="none" rtlCol="0">
            <a:spAutoFit/>
          </a:bodyPr>
          <a:lstStyle/>
          <a:p>
            <a:pPr marL="571500" indent="-571500">
              <a:buFont typeface="Arial" panose="020B0604020202020204" pitchFamily="34" charset="0"/>
              <a:buChar char="•"/>
            </a:pPr>
            <a:endParaRPr lang="tr-TR" sz="2800" dirty="0">
              <a:solidFill>
                <a:srgbClr val="FFC000"/>
              </a:solidFill>
            </a:endParaRPr>
          </a:p>
          <a:p>
            <a:pPr marL="571500" indent="-571500">
              <a:buFont typeface="Arial" panose="020B0604020202020204" pitchFamily="34" charset="0"/>
              <a:buChar char="•"/>
            </a:pPr>
            <a:r>
              <a:rPr lang="tr-TR" sz="2800" dirty="0">
                <a:solidFill>
                  <a:srgbClr val="FFC000"/>
                </a:solidFill>
              </a:rPr>
              <a:t>Bir Değirmendir Bu Dünya (1987)</a:t>
            </a:r>
          </a:p>
          <a:p>
            <a:pPr marL="571500" indent="-571500">
              <a:buFont typeface="Arial" panose="020B0604020202020204" pitchFamily="34" charset="0"/>
              <a:buChar char="•"/>
            </a:pPr>
            <a:endParaRPr lang="tr-TR" sz="2800" dirty="0">
              <a:solidFill>
                <a:srgbClr val="FFC000"/>
              </a:solidFill>
            </a:endParaRPr>
          </a:p>
          <a:p>
            <a:pPr marL="571500" indent="-571500">
              <a:buFont typeface="Arial" panose="020B0604020202020204" pitchFamily="34" charset="0"/>
              <a:buChar char="•"/>
            </a:pPr>
            <a:r>
              <a:rPr lang="tr-TR" sz="2800" dirty="0">
                <a:solidFill>
                  <a:srgbClr val="FFC000"/>
                </a:solidFill>
              </a:rPr>
              <a:t>Zengin Hayaller Peşinde (2006)</a:t>
            </a:r>
          </a:p>
          <a:p>
            <a:endParaRPr lang="tr-TR" sz="3200" dirty="0"/>
          </a:p>
          <a:p>
            <a:endParaRPr lang="tr-TR" dirty="0"/>
          </a:p>
        </p:txBody>
      </p:sp>
    </p:spTree>
    <p:extLst>
      <p:ext uri="{BB962C8B-B14F-4D97-AF65-F5344CB8AC3E}">
        <p14:creationId xmlns:p14="http://schemas.microsoft.com/office/powerpoint/2010/main" val="2093804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83568" y="1768128"/>
            <a:ext cx="1415772" cy="2849498"/>
          </a:xfrm>
          <a:prstGeom prst="rect">
            <a:avLst/>
          </a:prstGeom>
          <a:noFill/>
        </p:spPr>
        <p:txBody>
          <a:bodyPr vert="vert270" wrap="none" rtlCol="0">
            <a:spAutoFit/>
          </a:bodyPr>
          <a:lstStyle/>
          <a:p>
            <a:r>
              <a:rPr lang="tr-TR" sz="8000" dirty="0">
                <a:solidFill>
                  <a:schemeClr val="bg1"/>
                </a:solidFill>
              </a:rPr>
              <a:t>DİĞER</a:t>
            </a:r>
          </a:p>
        </p:txBody>
      </p:sp>
      <p:sp>
        <p:nvSpPr>
          <p:cNvPr id="4" name="Metin kutusu 3"/>
          <p:cNvSpPr txBox="1"/>
          <p:nvPr/>
        </p:nvSpPr>
        <p:spPr>
          <a:xfrm>
            <a:off x="3039850" y="2067813"/>
            <a:ext cx="5708614" cy="2893100"/>
          </a:xfrm>
          <a:prstGeom prst="rect">
            <a:avLst/>
          </a:prstGeom>
          <a:noFill/>
        </p:spPr>
        <p:txBody>
          <a:bodyPr wrap="none" rtlCol="0">
            <a:spAutoFit/>
          </a:bodyPr>
          <a:lstStyle/>
          <a:p>
            <a:pPr marL="457200" indent="-457200">
              <a:buFont typeface="Arial" panose="020B0604020202020204" pitchFamily="34" charset="0"/>
              <a:buChar char="•"/>
            </a:pPr>
            <a:r>
              <a:rPr lang="tr-TR" sz="4400" dirty="0">
                <a:solidFill>
                  <a:srgbClr val="FFC000"/>
                </a:solidFill>
              </a:rPr>
              <a:t>Okuyucularla (2009)</a:t>
            </a:r>
          </a:p>
          <a:p>
            <a:pPr marL="457200" indent="-457200">
              <a:buFont typeface="Arial" panose="020B0604020202020204" pitchFamily="34" charset="0"/>
              <a:buChar char="•"/>
            </a:pPr>
            <a:endParaRPr lang="tr-TR" sz="4400" dirty="0">
              <a:solidFill>
                <a:srgbClr val="FFC000"/>
              </a:solidFill>
            </a:endParaRPr>
          </a:p>
          <a:p>
            <a:pPr marL="457200" indent="-457200">
              <a:buFont typeface="Arial" panose="020B0604020202020204" pitchFamily="34" charset="0"/>
              <a:buChar char="•"/>
            </a:pPr>
            <a:r>
              <a:rPr lang="tr-TR" sz="4400" dirty="0">
                <a:solidFill>
                  <a:srgbClr val="FFC000"/>
                </a:solidFill>
              </a:rPr>
              <a:t>Mektuplar (2010)</a:t>
            </a:r>
          </a:p>
          <a:p>
            <a:endParaRPr lang="tr-TR" sz="3200" dirty="0"/>
          </a:p>
          <a:p>
            <a:endParaRPr lang="tr-TR" dirty="0"/>
          </a:p>
        </p:txBody>
      </p:sp>
    </p:spTree>
    <p:extLst>
      <p:ext uri="{BB962C8B-B14F-4D97-AF65-F5344CB8AC3E}">
        <p14:creationId xmlns:p14="http://schemas.microsoft.com/office/powerpoint/2010/main" val="193423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467544" y="73069"/>
            <a:ext cx="5544616" cy="6740307"/>
          </a:xfrm>
          <a:prstGeom prst="rect">
            <a:avLst/>
          </a:prstGeom>
          <a:noFill/>
        </p:spPr>
        <p:txBody>
          <a:bodyPr wrap="square" rtlCol="0">
            <a:spAutoFit/>
          </a:bodyPr>
          <a:lstStyle/>
          <a:p>
            <a:pPr fontAlgn="base"/>
            <a:r>
              <a:rPr lang="tr-TR" dirty="0"/>
              <a:t>Seçkin</a:t>
            </a:r>
            <a:br>
              <a:rPr lang="tr-TR" dirty="0"/>
            </a:br>
            <a:r>
              <a:rPr lang="tr-TR" dirty="0"/>
              <a:t>Bir kimse değilim</a:t>
            </a:r>
            <a:br>
              <a:rPr lang="tr-TR" dirty="0"/>
            </a:br>
            <a:r>
              <a:rPr lang="tr-TR" dirty="0"/>
              <a:t>İsmimin baş harfleri </a:t>
            </a:r>
            <a:r>
              <a:rPr lang="tr-TR" dirty="0" err="1"/>
              <a:t>acz</a:t>
            </a:r>
            <a:r>
              <a:rPr lang="tr-TR" dirty="0"/>
              <a:t> tutuyor</a:t>
            </a:r>
            <a:br>
              <a:rPr lang="tr-TR" dirty="0"/>
            </a:br>
            <a:r>
              <a:rPr lang="tr-TR" dirty="0"/>
              <a:t>Bağışlamanı dilerim</a:t>
            </a:r>
          </a:p>
          <a:p>
            <a:pPr fontAlgn="base"/>
            <a:endParaRPr lang="tr-TR" dirty="0"/>
          </a:p>
          <a:p>
            <a:pPr fontAlgn="base"/>
            <a:r>
              <a:rPr lang="tr-TR" dirty="0"/>
              <a:t>Sana zorsa bırak yanayım</a:t>
            </a:r>
            <a:br>
              <a:rPr lang="tr-TR" dirty="0"/>
            </a:br>
            <a:r>
              <a:rPr lang="tr-TR" dirty="0"/>
              <a:t>Kolaysa esirgeme</a:t>
            </a:r>
          </a:p>
          <a:p>
            <a:pPr fontAlgn="base"/>
            <a:endParaRPr lang="tr-TR" dirty="0"/>
          </a:p>
          <a:p>
            <a:pPr fontAlgn="base"/>
            <a:r>
              <a:rPr lang="tr-TR" dirty="0"/>
              <a:t>Hayat bir boş rüyaymış</a:t>
            </a:r>
            <a:br>
              <a:rPr lang="tr-TR" dirty="0"/>
            </a:br>
            <a:r>
              <a:rPr lang="tr-TR" dirty="0"/>
              <a:t>Geçen ibadetler özürlü</a:t>
            </a:r>
            <a:br>
              <a:rPr lang="tr-TR" dirty="0"/>
            </a:br>
            <a:r>
              <a:rPr lang="tr-TR" dirty="0"/>
              <a:t>Eski günahlar dipdiri</a:t>
            </a:r>
            <a:br>
              <a:rPr lang="tr-TR" dirty="0"/>
            </a:br>
            <a:r>
              <a:rPr lang="tr-TR" dirty="0"/>
              <a:t>Seçkin bir kimse değilim</a:t>
            </a:r>
            <a:br>
              <a:rPr lang="tr-TR" dirty="0"/>
            </a:br>
            <a:r>
              <a:rPr lang="tr-TR" dirty="0"/>
              <a:t>İsmimin baş harflerinde kimliğim</a:t>
            </a:r>
            <a:br>
              <a:rPr lang="tr-TR" dirty="0"/>
            </a:br>
            <a:r>
              <a:rPr lang="tr-TR" dirty="0"/>
              <a:t>Bağışlanmamı dilerim</a:t>
            </a:r>
          </a:p>
          <a:p>
            <a:pPr fontAlgn="base"/>
            <a:endParaRPr lang="tr-TR" dirty="0"/>
          </a:p>
          <a:p>
            <a:pPr fontAlgn="base"/>
            <a:r>
              <a:rPr lang="tr-TR" dirty="0"/>
              <a:t>Sana zorsa yanmaya razıyım</a:t>
            </a:r>
            <a:br>
              <a:rPr lang="tr-TR" dirty="0"/>
            </a:br>
            <a:r>
              <a:rPr lang="tr-TR" dirty="0"/>
              <a:t>Kolaysa affı esirgeme</a:t>
            </a:r>
          </a:p>
          <a:p>
            <a:pPr fontAlgn="base"/>
            <a:endParaRPr lang="tr-TR" dirty="0"/>
          </a:p>
          <a:p>
            <a:pPr fontAlgn="base"/>
            <a:r>
              <a:rPr lang="tr-TR" dirty="0"/>
              <a:t>Hayat boş geçti</a:t>
            </a:r>
            <a:br>
              <a:rPr lang="tr-TR" dirty="0"/>
            </a:br>
            <a:r>
              <a:rPr lang="tr-TR" dirty="0"/>
              <a:t>Geri kalan korkulu</a:t>
            </a:r>
            <a:br>
              <a:rPr lang="tr-TR" dirty="0"/>
            </a:br>
            <a:r>
              <a:rPr lang="tr-TR" dirty="0"/>
              <a:t>Her adımım dolu olsa</a:t>
            </a:r>
            <a:br>
              <a:rPr lang="tr-TR" dirty="0"/>
            </a:br>
            <a:r>
              <a:rPr lang="tr-TR" dirty="0"/>
              <a:t>İşe yaramaz katında</a:t>
            </a:r>
            <a:br>
              <a:rPr lang="tr-TR" dirty="0"/>
            </a:br>
            <a:r>
              <a:rPr lang="tr-TR" dirty="0"/>
              <a:t>Biliyorum</a:t>
            </a:r>
            <a:br>
              <a:rPr lang="tr-TR" dirty="0"/>
            </a:br>
            <a:r>
              <a:rPr lang="tr-TR" dirty="0"/>
              <a:t>Bağışlanmamı diliyorum</a:t>
            </a:r>
          </a:p>
        </p:txBody>
      </p:sp>
      <p:sp>
        <p:nvSpPr>
          <p:cNvPr id="7" name="Metin kutusu 6"/>
          <p:cNvSpPr txBox="1"/>
          <p:nvPr/>
        </p:nvSpPr>
        <p:spPr>
          <a:xfrm>
            <a:off x="3491880" y="6516052"/>
            <a:ext cx="3175869" cy="369332"/>
          </a:xfrm>
          <a:prstGeom prst="rect">
            <a:avLst/>
          </a:prstGeom>
          <a:noFill/>
        </p:spPr>
        <p:txBody>
          <a:bodyPr wrap="none" rtlCol="0">
            <a:spAutoFit/>
          </a:bodyPr>
          <a:lstStyle/>
          <a:p>
            <a:r>
              <a:rPr lang="tr-TR" dirty="0"/>
              <a:t>Abdurrahman Cahit Zarifoğlu</a:t>
            </a:r>
          </a:p>
        </p:txBody>
      </p:sp>
      <p:sp>
        <p:nvSpPr>
          <p:cNvPr id="8" name="Metin kutusu 7"/>
          <p:cNvSpPr txBox="1"/>
          <p:nvPr/>
        </p:nvSpPr>
        <p:spPr>
          <a:xfrm>
            <a:off x="8164851" y="2167838"/>
            <a:ext cx="1015663" cy="2341282"/>
          </a:xfrm>
          <a:prstGeom prst="rect">
            <a:avLst/>
          </a:prstGeom>
          <a:noFill/>
        </p:spPr>
        <p:txBody>
          <a:bodyPr vert="vert" wrap="none" rtlCol="0">
            <a:spAutoFit/>
          </a:bodyPr>
          <a:lstStyle/>
          <a:p>
            <a:r>
              <a:rPr lang="tr-TR" sz="5400" dirty="0">
                <a:solidFill>
                  <a:srgbClr val="FFC000"/>
                </a:solidFill>
              </a:rPr>
              <a:t>SULTAN</a:t>
            </a:r>
          </a:p>
        </p:txBody>
      </p:sp>
    </p:spTree>
    <p:extLst>
      <p:ext uri="{BB962C8B-B14F-4D97-AF65-F5344CB8AC3E}">
        <p14:creationId xmlns:p14="http://schemas.microsoft.com/office/powerpoint/2010/main" val="3296791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966259"/>
            <a:ext cx="6096000" cy="4876800"/>
          </a:xfrm>
          <a:prstGeom prst="rect">
            <a:avLst/>
          </a:prstGeom>
        </p:spPr>
      </p:pic>
    </p:spTree>
    <p:extLst>
      <p:ext uri="{BB962C8B-B14F-4D97-AF65-F5344CB8AC3E}">
        <p14:creationId xmlns:p14="http://schemas.microsoft.com/office/powerpoint/2010/main" val="1249994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79512" y="1638088"/>
            <a:ext cx="7992888" cy="3447098"/>
          </a:xfrm>
          <a:prstGeom prst="rect">
            <a:avLst/>
          </a:prstGeom>
          <a:noFill/>
        </p:spPr>
        <p:txBody>
          <a:bodyPr wrap="square" rtlCol="0">
            <a:spAutoFit/>
          </a:bodyPr>
          <a:lstStyle/>
          <a:p>
            <a:pPr algn="just"/>
            <a:endParaRPr lang="tr-TR" sz="2000" dirty="0"/>
          </a:p>
          <a:p>
            <a:pPr algn="just"/>
            <a:r>
              <a:rPr lang="tr-TR" sz="2000" dirty="0"/>
              <a:t>Lise son sınıfta ise Pilot olma sevdasına kapılmış,  Türk Kuşu Kampı´na katılıp; üç ay kurs gördükten sonra C brövesini almıştır. Şair, Planörle uçarak ve motorsuz uçak kullanabilmeyi öğrenmiştir.</a:t>
            </a:r>
          </a:p>
          <a:p>
            <a:pPr algn="just"/>
            <a:endParaRPr lang="tr-TR" sz="2000" dirty="0"/>
          </a:p>
          <a:p>
            <a:pPr algn="just"/>
            <a:r>
              <a:rPr lang="tr-TR" sz="2000" dirty="0"/>
              <a:t>İlk şiirleri lise yıllarında iken Maraş’ta çıkmakta olan Hamle dergisinde yayımlanır. Bu yıllarda daha sonra </a:t>
            </a:r>
            <a:r>
              <a:rPr lang="tr-TR" sz="2000" dirty="0" err="1"/>
              <a:t>Mavracılar</a:t>
            </a:r>
            <a:r>
              <a:rPr lang="tr-TR" sz="2000" dirty="0"/>
              <a:t> olarak adlandıracak olan pek çok şair yetişmektedir. Bunlar arasında hayatı boyunca hatta ölümünden sonra da dostlukları sürecek olan Erdem </a:t>
            </a:r>
            <a:r>
              <a:rPr lang="tr-TR" sz="2000" dirty="0" err="1"/>
              <a:t>Bayazıt'ta</a:t>
            </a:r>
            <a:r>
              <a:rPr lang="tr-TR" sz="2000" dirty="0"/>
              <a:t> vardır. </a:t>
            </a:r>
          </a:p>
          <a:p>
            <a:pPr algn="just"/>
            <a:endParaRPr lang="tr-TR" dirty="0"/>
          </a:p>
        </p:txBody>
      </p:sp>
    </p:spTree>
    <p:extLst>
      <p:ext uri="{BB962C8B-B14F-4D97-AF65-F5344CB8AC3E}">
        <p14:creationId xmlns:p14="http://schemas.microsoft.com/office/powerpoint/2010/main" val="1040301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urakonal\Desktop\cahit-zarifog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2482" y="1700808"/>
            <a:ext cx="6436025"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82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79512" y="991756"/>
            <a:ext cx="7848872" cy="4093428"/>
          </a:xfrm>
          <a:prstGeom prst="rect">
            <a:avLst/>
          </a:prstGeom>
          <a:noFill/>
        </p:spPr>
        <p:txBody>
          <a:bodyPr wrap="square" rtlCol="0">
            <a:spAutoFit/>
          </a:bodyPr>
          <a:lstStyle/>
          <a:p>
            <a:pPr algn="just"/>
            <a:r>
              <a:rPr lang="tr-TR" sz="2000" dirty="0"/>
              <a:t>Lisede olduğu yıllar Maraş’ta ,Erdem </a:t>
            </a:r>
            <a:r>
              <a:rPr lang="tr-TR" sz="2000" dirty="0" err="1"/>
              <a:t>Bayazıt</a:t>
            </a:r>
            <a:r>
              <a:rPr lang="tr-TR" sz="2000" dirty="0"/>
              <a:t> , Sait Zarifoğlu, Rasim </a:t>
            </a:r>
            <a:r>
              <a:rPr lang="tr-TR" sz="2000" dirty="0" err="1"/>
              <a:t>Özdenören</a:t>
            </a:r>
            <a:r>
              <a:rPr lang="tr-TR" sz="2000" dirty="0"/>
              <a:t>, Alâeddin </a:t>
            </a:r>
            <a:r>
              <a:rPr lang="tr-TR" sz="2000" dirty="0" err="1"/>
              <a:t>Özdenören</a:t>
            </a:r>
            <a:r>
              <a:rPr lang="tr-TR" sz="2000" dirty="0"/>
              <a:t>, Ali Kutlay gibi şairler bulunmaktadır.</a:t>
            </a:r>
          </a:p>
          <a:p>
            <a:pPr algn="just"/>
            <a:endParaRPr lang="tr-TR" sz="2000" dirty="0"/>
          </a:p>
          <a:p>
            <a:pPr algn="just"/>
            <a:r>
              <a:rPr lang="tr-TR" sz="2000" dirty="0"/>
              <a:t>Üstelik bu kuşaktaki şairlerin Maraş’taki edebi ortamlarını besleyen Bahattin Karakoç ile kardeşi </a:t>
            </a:r>
            <a:r>
              <a:rPr lang="tr-TR" sz="2000" dirty="0" err="1"/>
              <a:t>Abdurrahim</a:t>
            </a:r>
            <a:r>
              <a:rPr lang="tr-TR" sz="2000" dirty="0"/>
              <a:t> Karakoç bu yıllarda popüler hale gelen Maraşlı şairler Maraş'ta çıkan dergilerde ve gazetelerde yazılarını yayımlamaktadır.</a:t>
            </a:r>
          </a:p>
          <a:p>
            <a:pPr algn="just"/>
            <a:endParaRPr lang="tr-TR" sz="2000" dirty="0"/>
          </a:p>
          <a:p>
            <a:pPr algn="just"/>
            <a:r>
              <a:rPr lang="tr-TR" sz="2000" dirty="0"/>
              <a:t>Demokrasiye Hizmet, Hamle gibi yayın organlarında bir araya gelmektedirler. </a:t>
            </a:r>
          </a:p>
          <a:p>
            <a:pPr algn="just"/>
            <a:br>
              <a:rPr lang="tr-TR" sz="2000" dirty="0"/>
            </a:br>
            <a:endParaRPr lang="tr-TR" sz="2000" dirty="0"/>
          </a:p>
        </p:txBody>
      </p:sp>
    </p:spTree>
    <p:extLst>
      <p:ext uri="{BB962C8B-B14F-4D97-AF65-F5344CB8AC3E}">
        <p14:creationId xmlns:p14="http://schemas.microsoft.com/office/powerpoint/2010/main" val="4176501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557" y="1268760"/>
            <a:ext cx="6370443" cy="4591198"/>
          </a:xfrm>
          <a:prstGeom prst="rect">
            <a:avLst/>
          </a:prstGeom>
        </p:spPr>
      </p:pic>
    </p:spTree>
    <p:extLst>
      <p:ext uri="{BB962C8B-B14F-4D97-AF65-F5344CB8AC3E}">
        <p14:creationId xmlns:p14="http://schemas.microsoft.com/office/powerpoint/2010/main" val="58806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79512" y="1090479"/>
            <a:ext cx="7848872" cy="2862322"/>
          </a:xfrm>
          <a:prstGeom prst="rect">
            <a:avLst/>
          </a:prstGeom>
          <a:noFill/>
        </p:spPr>
        <p:txBody>
          <a:bodyPr wrap="square" rtlCol="0">
            <a:spAutoFit/>
          </a:bodyPr>
          <a:lstStyle/>
          <a:p>
            <a:pPr algn="just"/>
            <a:r>
              <a:rPr lang="tr-TR" sz="2000" dirty="0"/>
              <a:t>Maraş Lisesi´ni arkadaşlarından üç yıl gecikmeli olarak bitirir. </a:t>
            </a:r>
          </a:p>
          <a:p>
            <a:pPr algn="just"/>
            <a:endParaRPr lang="tr-TR" sz="2000" dirty="0"/>
          </a:p>
          <a:p>
            <a:pPr algn="just"/>
            <a:r>
              <a:rPr lang="tr-TR" sz="2000" dirty="0"/>
              <a:t>Erdem </a:t>
            </a:r>
            <a:r>
              <a:rPr lang="tr-TR" sz="2000" dirty="0" err="1"/>
              <a:t>Bayazıt</a:t>
            </a:r>
            <a:r>
              <a:rPr lang="tr-TR" sz="2000" dirty="0"/>
              <a:t> İstanbul Hukuk Fakültesinde öğrencidir ve arkadaşı Zarifoğlu'nu oraya davet etmektedir.  1961 yılında İstanbul´a gelir; Lise den sonra İstanbul Üniversitesi Alman Dili ve Edebiyatı Bölümü’ne kayıt yaptırarak Erdem </a:t>
            </a:r>
            <a:r>
              <a:rPr lang="tr-TR" sz="2000" dirty="0" err="1"/>
              <a:t>Bayazıt'ın</a:t>
            </a:r>
            <a:r>
              <a:rPr lang="tr-TR" sz="2000" dirty="0"/>
              <a:t> Eyüp'teki öğrenci evine yerleşmiştir. Zarifoğlu  bu okuldan da </a:t>
            </a:r>
            <a:r>
              <a:rPr lang="tr-TR" sz="2000" dirty="0" err="1"/>
              <a:t>geçikmekli</a:t>
            </a:r>
            <a:r>
              <a:rPr lang="tr-TR" sz="2000" dirty="0"/>
              <a:t> olarak mezun olmuştur.</a:t>
            </a:r>
          </a:p>
          <a:p>
            <a:pPr algn="just"/>
            <a:endParaRPr lang="tr-TR" sz="2000" dirty="0"/>
          </a:p>
        </p:txBody>
      </p:sp>
    </p:spTree>
    <p:extLst>
      <p:ext uri="{BB962C8B-B14F-4D97-AF65-F5344CB8AC3E}">
        <p14:creationId xmlns:p14="http://schemas.microsoft.com/office/powerpoint/2010/main" val="1508033195"/>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TM02892315[[fn=Duman]]</Template>
  <TotalTime>142</TotalTime>
  <Words>1415</Words>
  <Application>Microsoft Office PowerPoint</Application>
  <PresentationFormat>Ekran Gösterisi (4:3)</PresentationFormat>
  <Paragraphs>105</Paragraphs>
  <Slides>33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33</vt:i4>
      </vt:variant>
    </vt:vector>
  </HeadingPairs>
  <TitlesOfParts>
    <vt:vector size="39" baseType="lpstr">
      <vt:lpstr>Arial</vt:lpstr>
      <vt:lpstr>Calibri</vt:lpstr>
      <vt:lpstr>Century Gothic</vt:lpstr>
      <vt:lpstr>DejaVu Serif</vt:lpstr>
      <vt:lpstr>Wingdings 3</vt:lpstr>
      <vt:lpstr>Duman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 ÖNAL</dc:creator>
  <cp:lastModifiedBy>KAMİL KESKİN</cp:lastModifiedBy>
  <cp:revision>11</cp:revision>
  <dcterms:created xsi:type="dcterms:W3CDTF">2018-02-14T09:06:12Z</dcterms:created>
  <dcterms:modified xsi:type="dcterms:W3CDTF">2023-06-15T23:30:29Z</dcterms:modified>
</cp:coreProperties>
</file>