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28898850" cy="216741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26">
          <p15:clr>
            <a:srgbClr val="A4A3A4"/>
          </p15:clr>
        </p15:guide>
        <p15:guide id="2" pos="9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1596" y="42"/>
      </p:cViewPr>
      <p:guideLst>
        <p:guide orient="horz" pos="6826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4761E-B031-472F-A654-631845A47F52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1F4AD-7727-45F1-B119-17CC286E02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8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F4AD-7727-45F1-B119-17CC286E029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7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2" y="0"/>
            <a:ext cx="30198296" cy="2165908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4055175" y="3692406"/>
            <a:ext cx="20814896" cy="14341390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5295" y="6495535"/>
            <a:ext cx="20316565" cy="5722364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5170" spc="-357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295" y="12456757"/>
            <a:ext cx="20316565" cy="4216375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5689" b="0">
                <a:solidFill>
                  <a:srgbClr val="FFFEFF"/>
                </a:solidFill>
              </a:defRPr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2920" y="1011460"/>
            <a:ext cx="8669655" cy="101146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2920" y="19680117"/>
            <a:ext cx="24824112" cy="101146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79618" y="1011460"/>
            <a:ext cx="2167414" cy="1011460"/>
          </a:xfrm>
        </p:spPr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958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904592" y="2"/>
            <a:ext cx="29776684" cy="2167414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2022919" y="5371411"/>
            <a:ext cx="10386874" cy="10967977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467" y="7426746"/>
            <a:ext cx="9840953" cy="7814996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55409" y="2511643"/>
            <a:ext cx="12943938" cy="1661459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07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2" y="2"/>
            <a:ext cx="29776684" cy="2167414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16523082" y="5371411"/>
            <a:ext cx="10386874" cy="10967977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93220" y="7426741"/>
            <a:ext cx="9835365" cy="779027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965" y="2537208"/>
            <a:ext cx="13015516" cy="1660736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2920" y="1011460"/>
            <a:ext cx="8669655" cy="1011460"/>
          </a:xfrm>
        </p:spPr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2920" y="19680117"/>
            <a:ext cx="24824112" cy="10114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79618" y="1011460"/>
            <a:ext cx="2167414" cy="1011460"/>
          </a:xfrm>
        </p:spPr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8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904592" y="2"/>
            <a:ext cx="29776684" cy="2167414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2022919" y="5371411"/>
            <a:ext cx="10386874" cy="10967977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053" y="7426739"/>
            <a:ext cx="9835368" cy="7790276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5411" y="2538402"/>
            <a:ext cx="12930560" cy="16587833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94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2" y="0"/>
            <a:ext cx="30198296" cy="2165908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7595986" y="3662613"/>
            <a:ext cx="13645680" cy="14341390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141" y="6411939"/>
            <a:ext cx="13156663" cy="5475340"/>
          </a:xfrm>
        </p:spPr>
        <p:txBody>
          <a:bodyPr bIns="0" anchor="b">
            <a:normAutofit/>
          </a:bodyPr>
          <a:lstStyle>
            <a:lvl1pPr algn="ctr">
              <a:defRPr sz="11377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35141" y="12146551"/>
            <a:ext cx="13156663" cy="4507061"/>
          </a:xfrm>
        </p:spPr>
        <p:txBody>
          <a:bodyPr tIns="0">
            <a:normAutofit/>
          </a:bodyPr>
          <a:lstStyle>
            <a:lvl1pPr marL="0" indent="0" algn="ctr">
              <a:buNone/>
              <a:defRPr sz="5057">
                <a:solidFill>
                  <a:srgbClr val="FFFEFF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2920" y="1011460"/>
            <a:ext cx="8669655" cy="1011460"/>
          </a:xfrm>
        </p:spPr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2920" y="19680117"/>
            <a:ext cx="24824112" cy="101146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79618" y="1011460"/>
            <a:ext cx="2167414" cy="1011460"/>
          </a:xfrm>
        </p:spPr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51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904592" y="2"/>
            <a:ext cx="29776684" cy="2167414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2022919" y="5371411"/>
            <a:ext cx="10386874" cy="10967977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350" y="7442997"/>
            <a:ext cx="9867336" cy="777401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8567" y="2541067"/>
            <a:ext cx="12931395" cy="777254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69936" y="11330423"/>
            <a:ext cx="12940023" cy="78082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22920" y="1011460"/>
            <a:ext cx="8669655" cy="1011460"/>
          </a:xfrm>
        </p:spPr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22920" y="19680117"/>
            <a:ext cx="24824112" cy="101146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679618" y="1011460"/>
            <a:ext cx="2167414" cy="1011460"/>
          </a:xfrm>
        </p:spPr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18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904592" y="2"/>
            <a:ext cx="29776684" cy="2167414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2022919" y="5371411"/>
            <a:ext cx="10386874" cy="10967977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350" y="7445462"/>
            <a:ext cx="9867336" cy="7771553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4857" y="2535286"/>
            <a:ext cx="12025774" cy="2167414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5689" b="0" cap="all" baseline="0">
                <a:solidFill>
                  <a:schemeClr val="accent1"/>
                </a:solidFill>
              </a:defRPr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4931" y="4702697"/>
            <a:ext cx="12024355" cy="561091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38189" y="11331731"/>
            <a:ext cx="12071765" cy="2167414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5689" b="0" cap="all" baseline="0">
                <a:solidFill>
                  <a:schemeClr val="accent1"/>
                </a:solidFill>
              </a:defRPr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38189" y="13496029"/>
            <a:ext cx="12071765" cy="56426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22920" y="1011460"/>
            <a:ext cx="8669655" cy="1011460"/>
          </a:xfrm>
        </p:spPr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22920" y="19680117"/>
            <a:ext cx="24824112" cy="1011460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4679618" y="1011460"/>
            <a:ext cx="2167414" cy="1011460"/>
          </a:xfrm>
        </p:spPr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76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904592" y="2"/>
            <a:ext cx="29776684" cy="2167414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2022919" y="5371411"/>
            <a:ext cx="10386874" cy="10967977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055" y="7426739"/>
            <a:ext cx="9835365" cy="7790276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22920" y="19680117"/>
            <a:ext cx="24824112" cy="101146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48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2920" y="1011460"/>
            <a:ext cx="8669655" cy="1011460"/>
          </a:xfrm>
        </p:spPr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22920" y="19680117"/>
            <a:ext cx="24824112" cy="101146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679618" y="1011460"/>
            <a:ext cx="2167414" cy="1011460"/>
          </a:xfrm>
        </p:spPr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052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904592" y="2"/>
            <a:ext cx="29776684" cy="2167414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2022919" y="5371411"/>
            <a:ext cx="10386874" cy="10967977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055" y="7426740"/>
            <a:ext cx="9835365" cy="3872772"/>
          </a:xfrm>
        </p:spPr>
        <p:txBody>
          <a:bodyPr bIns="0" anchor="b">
            <a:noAutofit/>
          </a:bodyPr>
          <a:lstStyle>
            <a:lvl1pPr algn="ctr">
              <a:defRPr sz="8849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5409" y="2532728"/>
            <a:ext cx="12943938" cy="16590592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55" y="11299514"/>
            <a:ext cx="9835365" cy="3917501"/>
          </a:xfrm>
        </p:spPr>
        <p:txBody>
          <a:bodyPr>
            <a:normAutofit/>
          </a:bodyPr>
          <a:lstStyle>
            <a:lvl1pPr marL="0" indent="0" algn="ctr">
              <a:buNone/>
              <a:defRPr sz="4425">
                <a:solidFill>
                  <a:srgbClr val="FFFEFF"/>
                </a:solidFill>
              </a:defRPr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12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2" y="0"/>
            <a:ext cx="30198296" cy="2165908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036772" y="5367437"/>
            <a:ext cx="13772312" cy="10967973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71132" y="0"/>
            <a:ext cx="11027718" cy="21674138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830" y="7384005"/>
            <a:ext cx="13266374" cy="3999631"/>
          </a:xfrm>
        </p:spPr>
        <p:txBody>
          <a:bodyPr bIns="0" anchor="b">
            <a:normAutofit/>
          </a:bodyPr>
          <a:lstStyle>
            <a:lvl1pPr>
              <a:defRPr sz="10113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2813" y="11383636"/>
            <a:ext cx="13271392" cy="3838437"/>
          </a:xfrm>
        </p:spPr>
        <p:txBody>
          <a:bodyPr>
            <a:normAutofit/>
          </a:bodyPr>
          <a:lstStyle>
            <a:lvl1pPr marL="0" indent="0" algn="ctr">
              <a:buNone/>
              <a:defRPr sz="4425">
                <a:solidFill>
                  <a:srgbClr val="FFFEFF"/>
                </a:solidFill>
              </a:defRPr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22920" y="1011460"/>
            <a:ext cx="8669655" cy="1011460"/>
          </a:xfrm>
        </p:spPr>
        <p:txBody>
          <a:bodyPr/>
          <a:lstStyle/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22921" y="19680117"/>
            <a:ext cx="13775122" cy="101146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638661" y="1011460"/>
            <a:ext cx="2167414" cy="1011460"/>
          </a:xfrm>
        </p:spPr>
        <p:txBody>
          <a:bodyPr/>
          <a:lstStyle/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58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3055" y="7426742"/>
            <a:ext cx="9835365" cy="7790276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55412" y="2511643"/>
            <a:ext cx="12891621" cy="16614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22920" y="1011460"/>
            <a:ext cx="8669655" cy="1011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643C-0C7F-42D3-88D7-5467B48B3489}" type="datetimeFigureOut">
              <a:rPr lang="tr-TR" smtClean="0"/>
              <a:t>16.06.2023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2920" y="19680117"/>
            <a:ext cx="24824112" cy="1011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79618" y="1011460"/>
            <a:ext cx="2167414" cy="10114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4148D-A8D7-45DC-9AE1-D3F68DA7BB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13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2167402" rtl="0" eaLnBrk="1" latinLnBrk="0" hangingPunct="1">
        <a:lnSpc>
          <a:spcPct val="85000"/>
        </a:lnSpc>
        <a:spcBef>
          <a:spcPct val="0"/>
        </a:spcBef>
        <a:buNone/>
        <a:defRPr sz="10113" b="0" i="0" kern="1200" cap="none" spc="-357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120000"/>
        </a:lnSpc>
        <a:spcBef>
          <a:spcPts val="237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5057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120000"/>
        </a:lnSpc>
        <a:spcBef>
          <a:spcPts val="118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4425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120000"/>
        </a:lnSpc>
        <a:spcBef>
          <a:spcPts val="118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792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120000"/>
        </a:lnSpc>
        <a:spcBef>
          <a:spcPts val="118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792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120000"/>
        </a:lnSpc>
        <a:spcBef>
          <a:spcPts val="118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792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120000"/>
        </a:lnSpc>
        <a:spcBef>
          <a:spcPts val="118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4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120000"/>
        </a:lnSpc>
        <a:spcBef>
          <a:spcPts val="118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4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120000"/>
        </a:lnSpc>
        <a:spcBef>
          <a:spcPts val="118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44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120000"/>
        </a:lnSpc>
        <a:spcBef>
          <a:spcPts val="118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44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64" y="5535386"/>
            <a:ext cx="14676119" cy="152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86796" y="320040"/>
            <a:ext cx="24925258" cy="5215346"/>
          </a:xfrm>
        </p:spPr>
        <p:txBody>
          <a:bodyPr>
            <a:normAutofit/>
          </a:bodyPr>
          <a:lstStyle/>
          <a:p>
            <a:pPr algn="ctr"/>
            <a:r>
              <a:rPr lang="tr-TR" sz="1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GENÇLİK ve ÇOCUK EDEBİYATINDA 49 YIL</a:t>
            </a:r>
            <a:br>
              <a:rPr lang="tr-TR" sz="7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tr-TR" sz="2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GÜLTEN DAYIOĞLU</a:t>
            </a:r>
          </a:p>
        </p:txBody>
      </p:sp>
    </p:spTree>
    <p:extLst>
      <p:ext uri="{BB962C8B-B14F-4D97-AF65-F5344CB8AC3E}">
        <p14:creationId xmlns:p14="http://schemas.microsoft.com/office/powerpoint/2010/main" val="258595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0011" y="228602"/>
            <a:ext cx="26571989" cy="3005447"/>
          </a:xfrm>
        </p:spPr>
        <p:txBody>
          <a:bodyPr>
            <a:normAutofit fontScale="90000"/>
          </a:bodyPr>
          <a:lstStyle/>
          <a:p>
            <a:r>
              <a:rPr lang="tr-TR" sz="7000" dirty="0">
                <a:latin typeface="Arial Black" panose="020B0A04020102020204" pitchFamily="34" charset="0"/>
              </a:rPr>
              <a:t>Gülten Dayıoğlu, çocuk ve gençlik edebiyatına kazandırdığı öykü ve romanları ile yeri doldurulamaz bir ustadır.</a:t>
            </a:r>
          </a:p>
        </p:txBody>
      </p:sp>
      <p:pic>
        <p:nvPicPr>
          <p:cNvPr id="2052" name="Picture 4" descr="ALTIN FADİ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11" y="3186297"/>
            <a:ext cx="5094516" cy="57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ultendayioglu.com/img/eserler/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03" y="3234049"/>
            <a:ext cx="5087050" cy="57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ultendayioglu.com/img/eserler/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529" y="3186297"/>
            <a:ext cx="5277251" cy="57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ultendayioglu.com/img/eserler/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470" y="3186297"/>
            <a:ext cx="4780672" cy="57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gultendayioglu.com/img/eserler/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11" y="9726385"/>
            <a:ext cx="5094516" cy="55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ultendayioglu.com/img/eserler/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924" y="9487677"/>
            <a:ext cx="4801218" cy="57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gultendayioglu.com/img/eserler/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25" y="9726385"/>
            <a:ext cx="4960628" cy="55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gultendayioglu.com/img/eserler/3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466" y="3186297"/>
            <a:ext cx="5399316" cy="57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gultendayioglu.com/img/eserler/3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2" y="16014820"/>
            <a:ext cx="4951845" cy="51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gultendayioglu.com/img/eserler/3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470" y="16008694"/>
            <a:ext cx="4780672" cy="50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gultendayioglu.com/img/eserler/3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916" y="9672509"/>
            <a:ext cx="5006863" cy="55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gultendayioglu.com/img/eserler/3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142" y="9726385"/>
            <a:ext cx="5187640" cy="55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gultendayioglu.com/img/eserler/3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25" y="16014820"/>
            <a:ext cx="4960628" cy="51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gultendayioglu.com/img/eserler/15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07" y="16008695"/>
            <a:ext cx="4877872" cy="51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www.gultendayioglu.com/img/eserler/18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124" y="16008694"/>
            <a:ext cx="5053658" cy="51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9059" y="1"/>
            <a:ext cx="27153570" cy="3686175"/>
          </a:xfrm>
        </p:spPr>
        <p:txBody>
          <a:bodyPr>
            <a:normAutofit/>
          </a:bodyPr>
          <a:lstStyle/>
          <a:p>
            <a:r>
              <a:rPr lang="tr-TR" sz="7000" dirty="0">
                <a:latin typeface="Arial Black" panose="020B0A04020102020204" pitchFamily="34" charset="0"/>
              </a:rPr>
              <a:t>Çok üretken bir yazar olan Gülten Dayıoğlu, çocukların yanı sıra gençler ve yetişkinler için de kitaplar yazmıştır.</a:t>
            </a:r>
          </a:p>
        </p:txBody>
      </p:sp>
      <p:pic>
        <p:nvPicPr>
          <p:cNvPr id="3080" name="Picture 8" descr="http://www.gultendayioglu.com/img/eserler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8" y="3556398"/>
            <a:ext cx="5057225" cy="5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gultendayioglu.com/img/eserler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50" y="3621287"/>
            <a:ext cx="5477046" cy="5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gultendayioglu.com/img/eserler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745" y="3686176"/>
            <a:ext cx="5712237" cy="5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gultendayioglu.com/img/eserler/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209" y="3686176"/>
            <a:ext cx="5408469" cy="5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gultendayioglu.com/img/eserler/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208" y="15352850"/>
            <a:ext cx="5408469" cy="5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gultendayioglu.com/img/eserler/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8" y="9471632"/>
            <a:ext cx="5057225" cy="53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gultendayioglu.com/img/eserler/2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5" y="9917946"/>
            <a:ext cx="5526909" cy="48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gultendayioglu.com/img/eserler/1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298" y="9847489"/>
            <a:ext cx="5418380" cy="49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gultendayioglu.com/img/eserler/13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684" y="3686175"/>
            <a:ext cx="4710430" cy="56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gultendayioglu.com/img/eserler/14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528" y="15352850"/>
            <a:ext cx="5376453" cy="5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www.gultendayioglu.com/img/eserler/16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535" y="9882717"/>
            <a:ext cx="4769245" cy="49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www.gultendayioglu.com/img/eserler/19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5" y="15352850"/>
            <a:ext cx="5526909" cy="5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www.gultendayioglu.com/img/eserler/19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7" y="15505511"/>
            <a:ext cx="5057225" cy="54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://www.gultendayioglu.com/img/eserler/17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528" y="9917946"/>
            <a:ext cx="5376453" cy="48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3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457" y="2"/>
            <a:ext cx="27851400" cy="3514724"/>
          </a:xfrm>
        </p:spPr>
        <p:txBody>
          <a:bodyPr>
            <a:normAutofit/>
          </a:bodyPr>
          <a:lstStyle/>
          <a:p>
            <a:r>
              <a:rPr lang="tr-TR" sz="7000" dirty="0">
                <a:latin typeface="Arial Black" panose="020B0A04020102020204" pitchFamily="34" charset="0"/>
              </a:rPr>
              <a:t>107 ülke gezen yazar, bu ülkelerin kültürel ve ruhsal zenginliklerini anlatan kitaplar da yazmıştır.</a:t>
            </a:r>
          </a:p>
        </p:txBody>
      </p:sp>
      <p:pic>
        <p:nvPicPr>
          <p:cNvPr id="4098" name="Picture 2" descr="http://www.gultendayioglu.com/img/eserler/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6" y="3286125"/>
            <a:ext cx="5597138" cy="66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ultendayioglu.com/img/eserler/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31" y="2786957"/>
            <a:ext cx="5805595" cy="71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ultendayioglu.com/img/eserler/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125" y="3015558"/>
            <a:ext cx="5347640" cy="68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gultendayioglu.com/img/eserler/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288" y="2901257"/>
            <a:ext cx="5783068" cy="68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gultendayioglu.com/img/eserler/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6" y="11524205"/>
            <a:ext cx="5599268" cy="65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gultendayioglu.com/img/eserler/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30" y="11524205"/>
            <a:ext cx="5805595" cy="65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gultendayioglu.com/img/eserler/8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879" y="2836960"/>
            <a:ext cx="5069971" cy="70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gultendayioglu.com/img/eserler/8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288" y="11631802"/>
            <a:ext cx="6075591" cy="66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www.gultendayioglu.com/img/eserler/13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726" y="11746103"/>
            <a:ext cx="5751562" cy="62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gultendayioglu.com/img/eserler/15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879" y="11746103"/>
            <a:ext cx="5069971" cy="6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09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1" y="885825"/>
            <a:ext cx="27540856" cy="3486150"/>
          </a:xfrm>
        </p:spPr>
        <p:txBody>
          <a:bodyPr>
            <a:normAutofit/>
          </a:bodyPr>
          <a:lstStyle/>
          <a:p>
            <a:r>
              <a:rPr lang="tr-TR" sz="7000" dirty="0">
                <a:latin typeface="Arial Black" panose="020B0A04020102020204" pitchFamily="34" charset="0"/>
              </a:rPr>
              <a:t>Yazarın 6-9 yaş arası çocuklar için yazdığı resimli öykü kitaplarından oluşan </a:t>
            </a:r>
            <a:r>
              <a:rPr lang="tr-TR" sz="7000" i="1" dirty="0">
                <a:latin typeface="Arial Black" panose="020B0A04020102020204" pitchFamily="34" charset="0"/>
              </a:rPr>
              <a:t>Ece ile Yüce </a:t>
            </a:r>
            <a:r>
              <a:rPr lang="tr-TR" sz="7000" dirty="0">
                <a:latin typeface="Arial Black" panose="020B0A04020102020204" pitchFamily="34" charset="0"/>
              </a:rPr>
              <a:t>serisi, çocuk edebiyatının unutulmazları arasındadır.</a:t>
            </a:r>
          </a:p>
        </p:txBody>
      </p:sp>
      <p:pic>
        <p:nvPicPr>
          <p:cNvPr id="5122" name="Picture 2" descr="http://www.gultendayioglu.com/img/eserler/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65" y="4841081"/>
            <a:ext cx="12362005" cy="131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gultendayioglu.com/img/eserler/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554" y="4626768"/>
            <a:ext cx="13049845" cy="133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4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520" y="1153952"/>
            <a:ext cx="26180534" cy="4189331"/>
          </a:xfrm>
        </p:spPr>
        <p:txBody>
          <a:bodyPr>
            <a:normAutofit/>
          </a:bodyPr>
          <a:lstStyle/>
          <a:p>
            <a:r>
              <a:rPr lang="tr-TR" sz="7000" dirty="0">
                <a:latin typeface="Arial Black" panose="020B0A04020102020204" pitchFamily="34" charset="0"/>
              </a:rPr>
              <a:t>Yazarın bir başka öykü serisi ise 8 yaş ve üzeri çocuklar için hazırlanmış </a:t>
            </a:r>
            <a:r>
              <a:rPr lang="tr-TR" sz="7000" i="1" dirty="0">
                <a:latin typeface="Arial Black" panose="020B0A04020102020204" pitchFamily="34" charset="0"/>
              </a:rPr>
              <a:t>Gelincik Dizisi </a:t>
            </a:r>
            <a:r>
              <a:rPr lang="tr-TR" sz="7000" dirty="0">
                <a:latin typeface="Arial Black" panose="020B0A04020102020204" pitchFamily="34" charset="0"/>
              </a:rPr>
              <a:t>öykü kitaplarıdır</a:t>
            </a:r>
            <a:r>
              <a:rPr lang="tr-TR" sz="7000" i="1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146" name="Picture 2" descr="http://www.gultendayioglu.com/img/eserler/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45" y="4777227"/>
            <a:ext cx="8014455" cy="93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ultendayioglu.com/img/eserler/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991" y="5257339"/>
            <a:ext cx="6226374" cy="68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ultendayioglu.com/img/eserler/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56" y="16128427"/>
            <a:ext cx="7562944" cy="50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gultendayioglu.com/img/eserler/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9448963"/>
            <a:ext cx="6531341" cy="65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gultendayioglu.com/img/eserler/1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22" y="14718067"/>
            <a:ext cx="5029202" cy="51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gultendayioglu.com/img/eserler/1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951" y="4158562"/>
            <a:ext cx="7993761" cy="79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gultendayioglu.com/img/eserler/1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778" y="11690769"/>
            <a:ext cx="7677243" cy="77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gultendayioglu.com/img/eserler/18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976" y="6010434"/>
            <a:ext cx="6648806" cy="74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5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353853"/>
            <a:ext cx="25331057" cy="2046448"/>
          </a:xfrm>
        </p:spPr>
        <p:txBody>
          <a:bodyPr>
            <a:normAutofit fontScale="90000"/>
          </a:bodyPr>
          <a:lstStyle/>
          <a:p>
            <a:r>
              <a:rPr lang="tr-TR" sz="7000" dirty="0">
                <a:latin typeface="Arial Black" panose="020B0A04020102020204" pitchFamily="34" charset="0"/>
              </a:rPr>
              <a:t>Gülten Dayıoğlu’nun birçok eseri başka dillere de çevrilmiş ve yayımlanmıştır.</a:t>
            </a:r>
          </a:p>
        </p:txBody>
      </p:sp>
      <p:pic>
        <p:nvPicPr>
          <p:cNvPr id="7170" name="Picture 2" descr="http://www.gultendayioglu.com/img/eserler/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3038831"/>
            <a:ext cx="5837165" cy="56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ultendayioglu.com/img/eserler/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610" y="3038830"/>
            <a:ext cx="6654996" cy="56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ultendayioglu.com/img/eserler/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163" y="3038829"/>
            <a:ext cx="6271066" cy="56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gultendayioglu.com/img/eserler/bos-sm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331" y="3038830"/>
            <a:ext cx="5517698" cy="597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gultendayioglu.com/img/eserler/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62" y="9347099"/>
            <a:ext cx="5839632" cy="63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gultendayioglu.com/img/eserler/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610" y="9347099"/>
            <a:ext cx="6654996" cy="63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gultendayioglu.com/img/eserler/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769" y="9347096"/>
            <a:ext cx="5989974" cy="63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gultendayioglu.com/img/eserler/9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391" y="9347095"/>
            <a:ext cx="4954638" cy="59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www.gultendayioglu.com/img/eserler/9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8" y="15804115"/>
            <a:ext cx="5050971" cy="50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www.gultendayioglu.com/img/eserler/17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610" y="15804115"/>
            <a:ext cx="6654996" cy="51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www.gultendayioglu.com/img/eserler/17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58" y="15850312"/>
            <a:ext cx="6070685" cy="51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www.gultendayioglu.com/img/eserler/17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332" y="15804115"/>
            <a:ext cx="5517698" cy="51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4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313" y="800100"/>
            <a:ext cx="27040116" cy="5886450"/>
          </a:xfrm>
        </p:spPr>
        <p:txBody>
          <a:bodyPr>
            <a:normAutofit/>
          </a:bodyPr>
          <a:lstStyle/>
          <a:p>
            <a:r>
              <a:rPr lang="tr-TR" sz="7000" dirty="0" err="1">
                <a:latin typeface="Arial Black" panose="020B0A04020102020204" pitchFamily="34" charset="0"/>
              </a:rPr>
              <a:t>Gilbert</a:t>
            </a:r>
            <a:r>
              <a:rPr lang="tr-TR" sz="7000" dirty="0">
                <a:latin typeface="Arial Black" panose="020B0A04020102020204" pitchFamily="34" charset="0"/>
              </a:rPr>
              <a:t> </a:t>
            </a:r>
            <a:r>
              <a:rPr lang="tr-TR" sz="7000" dirty="0" err="1">
                <a:latin typeface="Arial Black" panose="020B0A04020102020204" pitchFamily="34" charset="0"/>
              </a:rPr>
              <a:t>Delaheye</a:t>
            </a:r>
            <a:r>
              <a:rPr lang="tr-TR" sz="7000" dirty="0">
                <a:latin typeface="Arial Black" panose="020B0A04020102020204" pitchFamily="34" charset="0"/>
              </a:rPr>
              <a:t> ve </a:t>
            </a:r>
            <a:r>
              <a:rPr lang="tr-TR" sz="7000" dirty="0" err="1">
                <a:latin typeface="Arial Black" panose="020B0A04020102020204" pitchFamily="34" charset="0"/>
              </a:rPr>
              <a:t>Marcel</a:t>
            </a:r>
            <a:r>
              <a:rPr lang="tr-TR" sz="7000" dirty="0">
                <a:latin typeface="Arial Black" panose="020B0A04020102020204" pitchFamily="34" charset="0"/>
              </a:rPr>
              <a:t> </a:t>
            </a:r>
            <a:r>
              <a:rPr lang="tr-TR" sz="7000" dirty="0" err="1">
                <a:latin typeface="Arial Black" panose="020B0A04020102020204" pitchFamily="34" charset="0"/>
              </a:rPr>
              <a:t>Marlier</a:t>
            </a:r>
            <a:r>
              <a:rPr lang="tr-TR" sz="7000" dirty="0">
                <a:latin typeface="Arial Black" panose="020B0A04020102020204" pitchFamily="34" charset="0"/>
              </a:rPr>
              <a:t> tarafından hazırlanıp Belçika’da yayınlanan resimli çocuk kitaplarının ilk on altı sayısı, yazar tarafından </a:t>
            </a:r>
            <a:r>
              <a:rPr lang="tr-TR" sz="7000" i="1" dirty="0">
                <a:latin typeface="Arial Black" panose="020B0A04020102020204" pitchFamily="34" charset="0"/>
              </a:rPr>
              <a:t>AYŞEGÜL</a:t>
            </a:r>
            <a:r>
              <a:rPr lang="tr-TR" sz="7000" dirty="0">
                <a:latin typeface="Arial Black" panose="020B0A04020102020204" pitchFamily="34" charset="0"/>
              </a:rPr>
              <a:t> dizisi olarak Türkçeye uyarlanmıştır. </a:t>
            </a:r>
          </a:p>
        </p:txBody>
      </p:sp>
      <p:pic>
        <p:nvPicPr>
          <p:cNvPr id="1026" name="Picture 2" descr="gülten dayıoğlu ayşegü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3" y="6686550"/>
            <a:ext cx="12670971" cy="130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4" y="6686550"/>
            <a:ext cx="13933715" cy="1303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1963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199</TotalTime>
  <Words>137</Words>
  <Application>Microsoft Office PowerPoint</Application>
  <PresentationFormat>Özel</PresentationFormat>
  <Paragraphs>9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 Black</vt:lpstr>
      <vt:lpstr>Calibri</vt:lpstr>
      <vt:lpstr>Calibri Light</vt:lpstr>
      <vt:lpstr>Impact</vt:lpstr>
      <vt:lpstr>Rockwell</vt:lpstr>
      <vt:lpstr>Wingdings</vt:lpstr>
      <vt:lpstr>Atlas</vt:lpstr>
      <vt:lpstr>GENÇLİK ve ÇOCUK EDEBİYATINDA 49 YIL GÜLTEN DAYIOĞLU</vt:lpstr>
      <vt:lpstr>Gülten Dayıoğlu, çocuk ve gençlik edebiyatına kazandırdığı öykü ve romanları ile yeri doldurulamaz bir ustadır.</vt:lpstr>
      <vt:lpstr>Çok üretken bir yazar olan Gülten Dayıoğlu, çocukların yanı sıra gençler ve yetişkinler için de kitaplar yazmıştır.</vt:lpstr>
      <vt:lpstr>107 ülke gezen yazar, bu ülkelerin kültürel ve ruhsal zenginliklerini anlatan kitaplar da yazmıştır.</vt:lpstr>
      <vt:lpstr>Yazarın 6-9 yaş arası çocuklar için yazdığı resimli öykü kitaplarından oluşan Ece ile Yüce serisi, çocuk edebiyatının unutulmazları arasındadır.</vt:lpstr>
      <vt:lpstr>Yazarın bir başka öykü serisi ise 8 yaş ve üzeri çocuklar için hazırlanmış Gelincik Dizisi öykü kitaplarıdır.</vt:lpstr>
      <vt:lpstr>Gülten Dayıoğlu’nun birçok eseri başka dillere de çevrilmiş ve yayımlanmıştır.</vt:lpstr>
      <vt:lpstr>Gilbert Delaheye ve Marcel Marlier tarafından hazırlanıp Belçika’da yayınlanan resimli çocuk kitaplarının ilk on altı sayısı, yazar tarafından AYŞEGÜL dizisi olarak Türkçeye uyarlanmıştır.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Cicek.Parilti</dc:creator>
  <cp:lastModifiedBy>KAMİL KESKİN</cp:lastModifiedBy>
  <cp:revision>28</cp:revision>
  <dcterms:created xsi:type="dcterms:W3CDTF">2017-03-19T13:26:26Z</dcterms:created>
  <dcterms:modified xsi:type="dcterms:W3CDTF">2023-06-15T23:14:53Z</dcterms:modified>
</cp:coreProperties>
</file>