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4667" autoAdjust="0"/>
  </p:normalViewPr>
  <p:slideViewPr>
    <p:cSldViewPr>
      <p:cViewPr varScale="1">
        <p:scale>
          <a:sx n="62" d="100"/>
          <a:sy n="62" d="100"/>
        </p:scale>
        <p:origin x="16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10B2D88-902E-4C14-A3E4-2E6B19EDB9DF}" type="datetimeFigureOut">
              <a:rPr lang="tr-TR" smtClean="0"/>
              <a:pPr/>
              <a:t>16.06.2023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BA692B7-0AA3-4233-9153-E0371D568E45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751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2D88-902E-4C14-A3E4-2E6B19EDB9DF}" type="datetimeFigureOut">
              <a:rPr lang="tr-TR" smtClean="0"/>
              <a:pPr/>
              <a:t>16.06.2023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92B7-0AA3-4233-9153-E0371D568E4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1427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2D88-902E-4C14-A3E4-2E6B19EDB9DF}" type="datetimeFigureOut">
              <a:rPr lang="tr-TR" smtClean="0"/>
              <a:pPr/>
              <a:t>16.06.2023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92B7-0AA3-4233-9153-E0371D568E45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280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2D88-902E-4C14-A3E4-2E6B19EDB9DF}" type="datetimeFigureOut">
              <a:rPr lang="tr-TR" smtClean="0"/>
              <a:pPr/>
              <a:t>16.06.2023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92B7-0AA3-4233-9153-E0371D568E4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732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2D88-902E-4C14-A3E4-2E6B19EDB9DF}" type="datetimeFigureOut">
              <a:rPr lang="tr-TR" smtClean="0"/>
              <a:pPr/>
              <a:t>16.06.2023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92B7-0AA3-4233-9153-E0371D568E4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6506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2D88-902E-4C14-A3E4-2E6B19EDB9DF}" type="datetimeFigureOut">
              <a:rPr lang="tr-TR" smtClean="0"/>
              <a:pPr/>
              <a:t>16.06.2023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92B7-0AA3-4233-9153-E0371D568E4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689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2D88-902E-4C14-A3E4-2E6B19EDB9DF}" type="datetimeFigureOut">
              <a:rPr lang="tr-TR" smtClean="0"/>
              <a:pPr/>
              <a:t>16.06.2023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92B7-0AA3-4233-9153-E0371D568E45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122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2D88-902E-4C14-A3E4-2E6B19EDB9DF}" type="datetimeFigureOut">
              <a:rPr lang="tr-TR" smtClean="0"/>
              <a:pPr/>
              <a:t>16.06.2023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92B7-0AA3-4233-9153-E0371D568E45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976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2D88-902E-4C14-A3E4-2E6B19EDB9DF}" type="datetimeFigureOut">
              <a:rPr lang="tr-TR" smtClean="0"/>
              <a:pPr/>
              <a:t>16.06.2023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92B7-0AA3-4233-9153-E0371D568E45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34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2D88-902E-4C14-A3E4-2E6B19EDB9DF}" type="datetimeFigureOut">
              <a:rPr lang="tr-TR" smtClean="0"/>
              <a:pPr/>
              <a:t>16.06.2023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92B7-0AA3-4233-9153-E0371D568E4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5250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2D88-902E-4C14-A3E4-2E6B19EDB9DF}" type="datetimeFigureOut">
              <a:rPr lang="tr-TR" smtClean="0"/>
              <a:pPr/>
              <a:t>16.06.2023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92B7-0AA3-4233-9153-E0371D568E45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3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2D88-902E-4C14-A3E4-2E6B19EDB9DF}" type="datetimeFigureOut">
              <a:rPr lang="tr-TR" smtClean="0"/>
              <a:pPr/>
              <a:t>16.06.2023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92B7-0AA3-4233-9153-E0371D568E4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273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2D88-902E-4C14-A3E4-2E6B19EDB9DF}" type="datetimeFigureOut">
              <a:rPr lang="tr-TR" smtClean="0"/>
              <a:pPr/>
              <a:t>16.06.2023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92B7-0AA3-4233-9153-E0371D568E45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82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2D88-902E-4C14-A3E4-2E6B19EDB9DF}" type="datetimeFigureOut">
              <a:rPr lang="tr-TR" smtClean="0"/>
              <a:pPr/>
              <a:t>16.06.2023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92B7-0AA3-4233-9153-E0371D568E45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78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2D88-902E-4C14-A3E4-2E6B19EDB9DF}" type="datetimeFigureOut">
              <a:rPr lang="tr-TR" smtClean="0"/>
              <a:pPr/>
              <a:t>16.06.2023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92B7-0AA3-4233-9153-E0371D568E4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257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2D88-902E-4C14-A3E4-2E6B19EDB9DF}" type="datetimeFigureOut">
              <a:rPr lang="tr-TR" smtClean="0"/>
              <a:pPr/>
              <a:t>16.06.2023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92B7-0AA3-4233-9153-E0371D568E45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121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2D88-902E-4C14-A3E4-2E6B19EDB9DF}" type="datetimeFigureOut">
              <a:rPr lang="tr-TR" smtClean="0"/>
              <a:pPr/>
              <a:t>16.06.2023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92B7-0AA3-4233-9153-E0371D568E4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5690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0B2D88-902E-4C14-A3E4-2E6B19EDB9DF}" type="datetimeFigureOut">
              <a:rPr lang="tr-TR" smtClean="0"/>
              <a:pPr/>
              <a:t>16.06.2023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A692B7-0AA3-4233-9153-E0371D568E4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409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         SEVİNÇ ÇOKUM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85900" y="3861048"/>
            <a:ext cx="6172200" cy="1361746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tr-TR" dirty="0"/>
              <a:t>Hayatı</a:t>
            </a:r>
          </a:p>
          <a:p>
            <a:pPr>
              <a:buFont typeface="Wingdings" pitchFamily="2" charset="2"/>
              <a:buChar char="v"/>
            </a:pPr>
            <a:r>
              <a:rPr lang="tr-TR" dirty="0"/>
              <a:t>Eserleri </a:t>
            </a:r>
          </a:p>
          <a:p>
            <a:endParaRPr lang="tr-TR" dirty="0"/>
          </a:p>
        </p:txBody>
      </p:sp>
    </p:spTree>
  </p:cSld>
  <p:clrMapOvr>
    <a:masterClrMapping/>
  </p:clrMapOvr>
  <p:transition advTm="3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i="1" dirty="0">
                <a:solidFill>
                  <a:srgbClr val="000000"/>
                </a:solidFill>
              </a:rPr>
              <a:t>Öykülerinde ve romanlarında  şiirli ve vurucu anlatımına zamanla ironi kattı.</a:t>
            </a:r>
          </a:p>
          <a:p>
            <a:endParaRPr lang="tr-TR" sz="2400" i="1" dirty="0">
              <a:solidFill>
                <a:srgbClr val="000000"/>
              </a:solidFill>
            </a:endParaRPr>
          </a:p>
          <a:p>
            <a:r>
              <a:rPr lang="tr-TR" sz="2400" i="1" dirty="0">
                <a:solidFill>
                  <a:srgbClr val="000000"/>
                </a:solidFill>
              </a:rPr>
              <a:t>Türkçe kelimeler ve  yörelere has kelime çeşitliliği ile  dilin ufkunu genişletti.</a:t>
            </a:r>
          </a:p>
        </p:txBody>
      </p:sp>
    </p:spTree>
    <p:custDataLst>
      <p:tags r:id="rId1"/>
    </p:custDataLst>
  </p:cSld>
  <p:clrMapOvr>
    <a:masterClrMapping/>
  </p:clrMapOvr>
  <p:transition advTm="110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tr-TR" i="1" dirty="0"/>
              <a:t>Eserleri </a:t>
            </a:r>
            <a:br>
              <a:rPr lang="tr-TR" i="1" dirty="0"/>
            </a:br>
            <a:r>
              <a:rPr lang="tr-TR" i="1" dirty="0"/>
              <a:t>   </a:t>
            </a:r>
            <a:r>
              <a:rPr lang="tr-TR" sz="2800" i="1" dirty="0"/>
              <a:t>öyküleri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i="1" dirty="0">
                <a:solidFill>
                  <a:srgbClr val="000000"/>
                </a:solidFill>
              </a:rPr>
              <a:t>Eğik Ağaçlar (1972), Bölüşmek (1974)</a:t>
            </a:r>
          </a:p>
          <a:p>
            <a:endParaRPr lang="tr-TR" sz="2400" i="1" dirty="0">
              <a:solidFill>
                <a:srgbClr val="000000"/>
              </a:solidFill>
            </a:endParaRPr>
          </a:p>
          <a:p>
            <a:r>
              <a:rPr lang="sv-SE" sz="2400" i="1" dirty="0">
                <a:solidFill>
                  <a:srgbClr val="000000"/>
                </a:solidFill>
              </a:rPr>
              <a:t>Makina (1976), Derin Yara (1984)</a:t>
            </a:r>
            <a:endParaRPr lang="tr-TR" sz="2400" i="1" dirty="0">
              <a:solidFill>
                <a:srgbClr val="000000"/>
              </a:solidFill>
            </a:endParaRPr>
          </a:p>
          <a:p>
            <a:endParaRPr lang="tr-TR" sz="2400" i="1" dirty="0">
              <a:solidFill>
                <a:srgbClr val="000000"/>
              </a:solidFill>
            </a:endParaRPr>
          </a:p>
          <a:p>
            <a:r>
              <a:rPr lang="tr-TR" sz="2400" i="1" dirty="0">
                <a:solidFill>
                  <a:srgbClr val="000000"/>
                </a:solidFill>
              </a:rPr>
              <a:t>Bu kitaplar birleştirilerek, Bir Eski Sokak Sesi, Evlerinin Önü, Onlardan Kalan adlarıyla yeniden yayımlandı.</a:t>
            </a:r>
          </a:p>
        </p:txBody>
      </p:sp>
    </p:spTree>
    <p:custDataLst>
      <p:tags r:id="rId1"/>
    </p:custDataLst>
  </p:cSld>
  <p:clrMapOvr>
    <a:masterClrMapping/>
  </p:clrMapOvr>
  <p:transition advTm="74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i="1" dirty="0">
                <a:solidFill>
                  <a:srgbClr val="000000"/>
                </a:solidFill>
              </a:rPr>
              <a:t>Rozalya Ana  (1993- Türkiye Yazarlar Birliği Armağanı))</a:t>
            </a:r>
          </a:p>
          <a:p>
            <a:endParaRPr lang="tr-TR" sz="2400" i="1" dirty="0">
              <a:solidFill>
                <a:srgbClr val="000000"/>
              </a:solidFill>
            </a:endParaRPr>
          </a:p>
          <a:p>
            <a:r>
              <a:rPr lang="tr-TR" sz="2400" i="1" dirty="0">
                <a:solidFill>
                  <a:srgbClr val="000000"/>
                </a:solidFill>
              </a:rPr>
              <a:t>Beyaz Bir Kıyı (Fas’ta geçen hikâyeleri 1998)</a:t>
            </a:r>
          </a:p>
          <a:p>
            <a:endParaRPr lang="tr-TR" sz="2400" i="1" dirty="0">
              <a:solidFill>
                <a:srgbClr val="000000"/>
              </a:solidFill>
            </a:endParaRPr>
          </a:p>
          <a:p>
            <a:r>
              <a:rPr lang="tr-TR" sz="2400" i="1" dirty="0">
                <a:solidFill>
                  <a:srgbClr val="000000"/>
                </a:solidFill>
              </a:rPr>
              <a:t>Gece Kuşu Uzun Öter (2001 ), Al Çiçeğin Moru (2010).</a:t>
            </a:r>
          </a:p>
        </p:txBody>
      </p:sp>
    </p:spTree>
    <p:custDataLst>
      <p:tags r:id="rId1"/>
    </p:custDataLst>
  </p:cSld>
  <p:clrMapOvr>
    <a:masterClrMapping/>
  </p:clrMapOvr>
  <p:transition advTm="16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800" i="1" dirty="0"/>
              <a:t>Romanları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2400" i="1" dirty="0">
                <a:solidFill>
                  <a:srgbClr val="000000"/>
                </a:solidFill>
              </a:rPr>
              <a:t>Zor (1977), Bizim Diyar (1978)</a:t>
            </a:r>
          </a:p>
          <a:p>
            <a:endParaRPr lang="tr-TR" sz="2400" i="1" dirty="0">
              <a:solidFill>
                <a:srgbClr val="000000"/>
              </a:solidFill>
            </a:endParaRPr>
          </a:p>
          <a:p>
            <a:r>
              <a:rPr lang="tr-TR" sz="2400" i="1" dirty="0">
                <a:solidFill>
                  <a:srgbClr val="000000"/>
                </a:solidFill>
              </a:rPr>
              <a:t>Hilal Görününce (1984- Milli Kültür Vakfı ve TYB Armağanları)</a:t>
            </a:r>
          </a:p>
          <a:p>
            <a:endParaRPr lang="tr-TR" sz="2400" i="1" dirty="0">
              <a:solidFill>
                <a:srgbClr val="000000"/>
              </a:solidFill>
            </a:endParaRPr>
          </a:p>
          <a:p>
            <a:r>
              <a:rPr lang="tr-TR" sz="2400" i="1" dirty="0">
                <a:solidFill>
                  <a:srgbClr val="000000"/>
                </a:solidFill>
              </a:rPr>
              <a:t>Ağustos Başağı (1989), Çırpıntılar  (1991)</a:t>
            </a:r>
          </a:p>
          <a:p>
            <a:endParaRPr lang="tr-TR" sz="2400" i="1" dirty="0">
              <a:solidFill>
                <a:srgbClr val="000000"/>
              </a:solidFill>
            </a:endParaRPr>
          </a:p>
          <a:p>
            <a:r>
              <a:rPr lang="nn-NO" sz="2400" i="1" dirty="0">
                <a:solidFill>
                  <a:srgbClr val="000000"/>
                </a:solidFill>
              </a:rPr>
              <a:t>Karanlığa Direnen Yıldız (1996), Deli Zamanlar (2000)</a:t>
            </a:r>
            <a:endParaRPr lang="tr-TR" sz="2400" i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6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8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72632" y="1916832"/>
            <a:ext cx="6798736" cy="3444997"/>
          </a:xfrm>
        </p:spPr>
        <p:txBody>
          <a:bodyPr>
            <a:normAutofit fontScale="92500" lnSpcReduction="10000"/>
          </a:bodyPr>
          <a:lstStyle/>
          <a:p>
            <a:r>
              <a:rPr lang="tr-TR" sz="2400" i="1" dirty="0">
                <a:solidFill>
                  <a:srgbClr val="000000"/>
                </a:solidFill>
              </a:rPr>
              <a:t>Gülyüzlüm (Tefrika roman olarak yazılışı 1988, kitaplaşması 2003 )</a:t>
            </a:r>
          </a:p>
          <a:p>
            <a:endParaRPr lang="tr-TR" sz="2400" i="1" dirty="0">
              <a:solidFill>
                <a:srgbClr val="000000"/>
              </a:solidFill>
            </a:endParaRPr>
          </a:p>
          <a:p>
            <a:r>
              <a:rPr lang="tr-TR" sz="2400" i="1" dirty="0">
                <a:solidFill>
                  <a:srgbClr val="000000"/>
                </a:solidFill>
              </a:rPr>
              <a:t>Gece Rüzgârları (2004)</a:t>
            </a:r>
          </a:p>
          <a:p>
            <a:endParaRPr lang="tr-TR" sz="2400" i="1" dirty="0">
              <a:solidFill>
                <a:srgbClr val="000000"/>
              </a:solidFill>
            </a:endParaRPr>
          </a:p>
          <a:p>
            <a:r>
              <a:rPr lang="tr-TR" sz="2400" i="1" dirty="0">
                <a:solidFill>
                  <a:srgbClr val="000000"/>
                </a:solidFill>
              </a:rPr>
              <a:t>Tren Burdan Geçmiyor (2007)</a:t>
            </a:r>
          </a:p>
          <a:p>
            <a:endParaRPr lang="tr-TR" sz="2400" i="1" dirty="0">
              <a:solidFill>
                <a:srgbClr val="000000"/>
              </a:solidFill>
            </a:endParaRPr>
          </a:p>
          <a:p>
            <a:r>
              <a:rPr lang="tr-TR" sz="2400" i="1" dirty="0">
                <a:solidFill>
                  <a:srgbClr val="000000"/>
                </a:solidFill>
              </a:rPr>
              <a:t>Arada Kalmış Tebessüm (2010)</a:t>
            </a:r>
          </a:p>
        </p:txBody>
      </p:sp>
    </p:spTree>
    <p:custDataLst>
      <p:tags r:id="rId1"/>
    </p:custDataLst>
  </p:cSld>
  <p:clrMapOvr>
    <a:masterClrMapping/>
  </p:clrMapOvr>
  <p:transition advTm="28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800" i="1" dirty="0"/>
              <a:t> Gazete yazıları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i="1" dirty="0">
              <a:solidFill>
                <a:srgbClr val="000000"/>
              </a:solidFill>
            </a:endParaRPr>
          </a:p>
          <a:p>
            <a:r>
              <a:rPr lang="tr-TR" sz="2400" i="1" dirty="0">
                <a:solidFill>
                  <a:srgbClr val="000000"/>
                </a:solidFill>
              </a:rPr>
              <a:t>Güzele Bakan Karınca (1997)</a:t>
            </a:r>
          </a:p>
          <a:p>
            <a:endParaRPr lang="tr-TR" sz="2400" i="1" dirty="0">
              <a:solidFill>
                <a:srgbClr val="000000"/>
              </a:solidFill>
            </a:endParaRPr>
          </a:p>
          <a:p>
            <a:endParaRPr lang="tr-TR" sz="2400" i="1" dirty="0">
              <a:solidFill>
                <a:srgbClr val="000000"/>
              </a:solidFill>
            </a:endParaRPr>
          </a:p>
          <a:p>
            <a:r>
              <a:rPr lang="tr-TR" sz="2400" i="1" dirty="0">
                <a:solidFill>
                  <a:srgbClr val="000000"/>
                </a:solidFill>
              </a:rPr>
              <a:t>Vaktini Bekleyen Tohum (2000 )</a:t>
            </a:r>
          </a:p>
          <a:p>
            <a:endParaRPr lang="tr-TR" sz="2400" i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5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800" i="1" dirty="0"/>
              <a:t>Anlatı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sz="3200" i="1" dirty="0">
                <a:solidFill>
                  <a:srgbClr val="000000"/>
                </a:solidFill>
              </a:rPr>
              <a:t>Hevenk- Kayıp İstanbul (1993-TYB Armağanı) </a:t>
            </a:r>
          </a:p>
          <a:p>
            <a:pPr>
              <a:buNone/>
            </a:pPr>
            <a:endParaRPr lang="tr-TR" dirty="0"/>
          </a:p>
        </p:txBody>
      </p:sp>
    </p:spTree>
    <p:custDataLst>
      <p:tags r:id="rId1"/>
    </p:custDataLst>
  </p:cSld>
  <p:clrMapOvr>
    <a:masterClrMapping/>
  </p:clrMapOvr>
  <p:transition advTm="6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800" i="1" dirty="0"/>
              <a:t>Çevrilmiş Eserleri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400" i="1" dirty="0">
                <a:solidFill>
                  <a:srgbClr val="000000"/>
                </a:solidFill>
              </a:rPr>
              <a:t>Çarmıh, Bir Geminin Getirdikleri, Der Neu Mensch </a:t>
            </a:r>
            <a:r>
              <a:rPr lang="de-DE" sz="2400" i="1" dirty="0" err="1">
                <a:solidFill>
                  <a:srgbClr val="000000"/>
                </a:solidFill>
              </a:rPr>
              <a:t>İn</a:t>
            </a:r>
            <a:r>
              <a:rPr lang="de-DE" sz="2400" i="1" dirty="0">
                <a:solidFill>
                  <a:srgbClr val="000000"/>
                </a:solidFill>
              </a:rPr>
              <a:t> Der Türkei – Almanya</a:t>
            </a:r>
            <a:endParaRPr lang="tr-TR" sz="2400" i="1" dirty="0">
              <a:solidFill>
                <a:srgbClr val="000000"/>
              </a:solidFill>
            </a:endParaRPr>
          </a:p>
          <a:p>
            <a:endParaRPr lang="tr-TR" sz="2400" i="1" dirty="0">
              <a:solidFill>
                <a:srgbClr val="000000"/>
              </a:solidFill>
            </a:endParaRPr>
          </a:p>
          <a:p>
            <a:r>
              <a:rPr lang="tr-TR" sz="2400" i="1" dirty="0">
                <a:solidFill>
                  <a:srgbClr val="000000"/>
                </a:solidFill>
              </a:rPr>
              <a:t>Bizim Diyar, Prof.Dr.  Azize Cefarzade’nin çevirisiyle- Azerbaycan-Baku.c</a:t>
            </a:r>
          </a:p>
          <a:p>
            <a:endParaRPr lang="tr-TR" sz="2400" i="1" dirty="0">
              <a:solidFill>
                <a:srgbClr val="000000"/>
              </a:solidFill>
            </a:endParaRPr>
          </a:p>
          <a:p>
            <a:pPr fontAlgn="base"/>
            <a:r>
              <a:rPr lang="tr-TR" sz="2400" i="1" dirty="0">
                <a:solidFill>
                  <a:srgbClr val="000000"/>
                </a:solidFill>
              </a:rPr>
              <a:t>Tarifsiz Bir Sesin Hikâyesi, Moderne Turkse Verhalen- Hollanda</a:t>
            </a:r>
          </a:p>
          <a:p>
            <a:pPr fontAlgn="base">
              <a:buNone/>
            </a:pPr>
            <a:endParaRPr lang="tr-TR" sz="2400" i="1" dirty="0">
              <a:solidFill>
                <a:srgbClr val="000000"/>
              </a:solidFill>
            </a:endParaRPr>
          </a:p>
          <a:p>
            <a:pPr fontAlgn="base"/>
            <a:r>
              <a:rPr lang="tr-TR" sz="2400" i="1" dirty="0">
                <a:solidFill>
                  <a:srgbClr val="000000"/>
                </a:solidFill>
              </a:rPr>
              <a:t>Denizin Dalgası Saçların, Racconti dell Anatolia-İtalya</a:t>
            </a:r>
          </a:p>
          <a:p>
            <a:pPr>
              <a:buNone/>
            </a:pPr>
            <a:br>
              <a:rPr lang="tr-TR" sz="2400" i="1" dirty="0">
                <a:solidFill>
                  <a:srgbClr val="000000"/>
                </a:solidFill>
              </a:rPr>
            </a:br>
            <a:br>
              <a:rPr lang="tr-TR" sz="2400" i="1" dirty="0">
                <a:solidFill>
                  <a:srgbClr val="000000"/>
                </a:solidFill>
              </a:rPr>
            </a:br>
            <a:endParaRPr lang="tr-TR" sz="2400" i="1" dirty="0">
              <a:solidFill>
                <a:srgbClr val="000000"/>
              </a:solidFill>
            </a:endParaRPr>
          </a:p>
          <a:p>
            <a:endParaRPr lang="tr-TR" sz="2400" i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3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6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6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6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6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800" i="1" dirty="0"/>
              <a:t>Radyoya Uyarlanmış Eserleri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i="1" dirty="0">
                <a:solidFill>
                  <a:srgbClr val="000000"/>
                </a:solidFill>
              </a:rPr>
              <a:t>Atatürk’le Mülâkatlar (Prof.Dr.İnci Enginün’le birlikte)</a:t>
            </a:r>
          </a:p>
          <a:p>
            <a:endParaRPr lang="tr-TR" sz="2400" i="1" dirty="0">
              <a:solidFill>
                <a:srgbClr val="000000"/>
              </a:solidFill>
            </a:endParaRPr>
          </a:p>
          <a:p>
            <a:endParaRPr lang="tr-TR" sz="2400" i="1" dirty="0">
              <a:solidFill>
                <a:srgbClr val="000000"/>
              </a:solidFill>
            </a:endParaRPr>
          </a:p>
          <a:p>
            <a:r>
              <a:rPr lang="tr-TR" sz="2400" i="1" dirty="0">
                <a:solidFill>
                  <a:srgbClr val="000000"/>
                </a:solidFill>
              </a:rPr>
              <a:t>Hilal Görününce , Bir Roman</a:t>
            </a:r>
          </a:p>
          <a:p>
            <a:pPr>
              <a:buNone/>
            </a:pPr>
            <a:endParaRPr lang="tr-TR" sz="2400" i="1" dirty="0">
              <a:solidFill>
                <a:srgbClr val="000000"/>
              </a:solidFill>
            </a:endParaRPr>
          </a:p>
          <a:p>
            <a:r>
              <a:rPr lang="tr-TR" sz="2400" i="1" dirty="0">
                <a:solidFill>
                  <a:srgbClr val="000000"/>
                </a:solidFill>
              </a:rPr>
              <a:t>Edebiyatımızdan Seçme Yazılar</a:t>
            </a:r>
          </a:p>
          <a:p>
            <a:endParaRPr lang="tr-TR" sz="2400" i="1" dirty="0">
              <a:solidFill>
                <a:srgbClr val="000000"/>
              </a:solidFill>
            </a:endParaRPr>
          </a:p>
          <a:p>
            <a:pPr>
              <a:buNone/>
            </a:pPr>
            <a:endParaRPr lang="tr-TR" sz="2400" i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3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800" i="1" dirty="0"/>
              <a:t>TV Senaryoları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i="1" dirty="0">
                <a:solidFill>
                  <a:srgbClr val="000000"/>
                </a:solidFill>
              </a:rPr>
              <a:t>Beyaz Sessiz Bir Zambak TRT 2 de, Yeniden Doğmak adlı 4 bölümlük dizisi TRT 1 de yayınlandı .</a:t>
            </a:r>
          </a:p>
          <a:p>
            <a:endParaRPr lang="tr-TR" sz="2400" i="1" dirty="0">
              <a:solidFill>
                <a:srgbClr val="000000"/>
              </a:solidFill>
            </a:endParaRPr>
          </a:p>
          <a:p>
            <a:r>
              <a:rPr lang="tr-TR" sz="2400" i="1" dirty="0">
                <a:solidFill>
                  <a:srgbClr val="000000"/>
                </a:solidFill>
              </a:rPr>
              <a:t>Yeniden Doğmak- Ankara Gazeteciler Cemiyeti</a:t>
            </a:r>
          </a:p>
          <a:p>
            <a:endParaRPr lang="tr-TR" sz="2400" i="1" dirty="0">
              <a:solidFill>
                <a:srgbClr val="000000"/>
              </a:solidFill>
            </a:endParaRPr>
          </a:p>
          <a:p>
            <a:r>
              <a:rPr lang="tr-TR" sz="2400" i="1" dirty="0">
                <a:solidFill>
                  <a:srgbClr val="000000"/>
                </a:solidFill>
              </a:rPr>
              <a:t>1988 Basın Şeref Belgesi 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76866" y="915338"/>
            <a:ext cx="6798734" cy="72007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800" dirty="0"/>
              <a:t>Hayatı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71600" y="1426007"/>
            <a:ext cx="6798736" cy="20940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tr-TR" sz="2400" i="1" dirty="0">
                <a:solidFill>
                  <a:srgbClr val="000000"/>
                </a:solidFill>
              </a:rPr>
              <a:t>Sevinç Çokum  25 Ağustos     1943’te  İstanbul  Beşiktaş’ta dünyaya geldi. </a:t>
            </a:r>
          </a:p>
          <a:p>
            <a:pPr>
              <a:buFont typeface="Wingdings" pitchFamily="2" charset="2"/>
              <a:buChar char="§"/>
            </a:pPr>
            <a:r>
              <a:rPr lang="tr-TR" sz="2400" i="1" dirty="0">
                <a:solidFill>
                  <a:srgbClr val="000000"/>
                </a:solidFill>
              </a:rPr>
              <a:t>Üç kız evlada sahip olan ailenin en küçük çocuğudur.</a:t>
            </a:r>
          </a:p>
          <a:p>
            <a:pPr>
              <a:buFont typeface="Wingdings" pitchFamily="2" charset="2"/>
              <a:buChar char="§"/>
            </a:pPr>
            <a:endParaRPr lang="tr-TR" sz="2400" i="1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tr-TR" sz="2400" i="1" dirty="0">
                <a:solidFill>
                  <a:srgbClr val="000000"/>
                </a:solidFill>
              </a:rPr>
              <a:t>Beşiktaş Büyük Esma Sultan İlkokulunu, Beşiktaş Ortaokulu ve Lisesini bitirdi.</a:t>
            </a:r>
          </a:p>
          <a:p>
            <a:pPr>
              <a:buFont typeface="Wingdings" pitchFamily="2" charset="2"/>
              <a:buChar char="§"/>
            </a:pPr>
            <a:endParaRPr lang="tr-TR" sz="2400" i="1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tr-TR" sz="2400" i="1" dirty="0">
                <a:solidFill>
                  <a:srgbClr val="000000"/>
                </a:solidFill>
              </a:rPr>
              <a:t>İstanbul Üniversitesi, Edebiyat Fakültesi, Türkoloji Bölümünden mezun oldu; ayrıca Umumi Sosyoloji dalında öğrenim gördü.</a:t>
            </a:r>
          </a:p>
        </p:txBody>
      </p:sp>
    </p:spTree>
  </p:cSld>
  <p:clrMapOvr>
    <a:masterClrMapping/>
  </p:clrMapOvr>
  <p:transition advTm="67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27584" y="1706501"/>
            <a:ext cx="6798736" cy="3444997"/>
          </a:xfrm>
        </p:spPr>
        <p:txBody>
          <a:bodyPr>
            <a:noAutofit/>
          </a:bodyPr>
          <a:lstStyle/>
          <a:p>
            <a:r>
              <a:rPr lang="tr-TR" sz="2400" i="1" dirty="0">
                <a:solidFill>
                  <a:srgbClr val="000000"/>
                </a:solidFill>
              </a:rPr>
              <a:t>Acıbadem Özel Anadolu Lisesinde hemşire adaylarına Türkçe ve Edebiyat dersleri verdi .</a:t>
            </a:r>
          </a:p>
          <a:p>
            <a:endParaRPr lang="tr-TR" sz="2400" i="1" dirty="0">
              <a:solidFill>
                <a:srgbClr val="000000"/>
              </a:solidFill>
            </a:endParaRPr>
          </a:p>
          <a:p>
            <a:r>
              <a:rPr lang="tr-TR" sz="2400" i="1" dirty="0">
                <a:solidFill>
                  <a:srgbClr val="000000"/>
                </a:solidFill>
              </a:rPr>
              <a:t>Üniversite öğrenimi sırasında politikayla ilgilenmeğe başladı.</a:t>
            </a:r>
          </a:p>
          <a:p>
            <a:endParaRPr lang="tr-TR" sz="2400" i="1" dirty="0">
              <a:solidFill>
                <a:srgbClr val="000000"/>
              </a:solidFill>
            </a:endParaRPr>
          </a:p>
          <a:p>
            <a:r>
              <a:rPr lang="tr-TR" sz="2400" i="1" dirty="0">
                <a:solidFill>
                  <a:srgbClr val="000000"/>
                </a:solidFill>
              </a:rPr>
              <a:t>Bir siyasi partinin ilçe gençlik kolu başkanı oldu .</a:t>
            </a:r>
          </a:p>
          <a:p>
            <a:endParaRPr lang="tr-TR" sz="2400" i="1" dirty="0">
              <a:solidFill>
                <a:srgbClr val="000000"/>
              </a:solidFill>
            </a:endParaRPr>
          </a:p>
          <a:p>
            <a:pPr fontAlgn="base"/>
            <a:r>
              <a:rPr lang="tr-TR" sz="2400" i="1" dirty="0">
                <a:solidFill>
                  <a:srgbClr val="000000"/>
                </a:solidFill>
              </a:rPr>
              <a:t>1968 çalkantılı döneminde öğrenci hareketlerine fikirleriyle katıldı.</a:t>
            </a:r>
          </a:p>
          <a:p>
            <a:pPr fontAlgn="base"/>
            <a:endParaRPr lang="tr-TR" sz="2400" dirty="0"/>
          </a:p>
          <a:p>
            <a:pPr fontAlgn="base">
              <a:buNone/>
            </a:pPr>
            <a:br>
              <a:rPr lang="tr-TR" sz="2400" dirty="0"/>
            </a:br>
            <a:endParaRPr lang="tr-TR" sz="2400" dirty="0"/>
          </a:p>
        </p:txBody>
      </p:sp>
    </p:spTree>
  </p:cSld>
  <p:clrMapOvr>
    <a:masterClrMapping/>
  </p:clrMapOvr>
  <p:transition advTm="64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331640" y="1556792"/>
            <a:ext cx="6798736" cy="344499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tr-TR" sz="2400" i="1" dirty="0">
                <a:solidFill>
                  <a:srgbClr val="000000"/>
                </a:solidFill>
              </a:rPr>
              <a:t>Sevinç Çokum’un Edebiyat sevgisi ortaokul sıralarında başladı .</a:t>
            </a:r>
          </a:p>
          <a:p>
            <a:pPr>
              <a:buFont typeface="Wingdings" pitchFamily="2" charset="2"/>
              <a:buChar char="§"/>
            </a:pPr>
            <a:endParaRPr lang="tr-TR" sz="2400" i="1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tr-TR" sz="2400" i="1" dirty="0">
                <a:solidFill>
                  <a:srgbClr val="000000"/>
                </a:solidFill>
              </a:rPr>
              <a:t>Sevinç Çokum daha o tarihlerde günlük tuttu, şiirler yazdı. </a:t>
            </a:r>
          </a:p>
          <a:p>
            <a:pPr>
              <a:buFont typeface="Wingdings" pitchFamily="2" charset="2"/>
              <a:buChar char="§"/>
            </a:pPr>
            <a:endParaRPr lang="tr-TR" sz="2400" i="1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tr-TR" sz="2400" i="1" dirty="0">
                <a:solidFill>
                  <a:srgbClr val="000000"/>
                </a:solidFill>
              </a:rPr>
              <a:t>Lisede öğrenciyken büyüklerin katıldığı Kudret Gazetesindeki bir yarışmaya girerek ikinci oldu</a:t>
            </a:r>
          </a:p>
          <a:p>
            <a:pPr>
              <a:buFont typeface="Wingdings" pitchFamily="2" charset="2"/>
              <a:buChar char="§"/>
            </a:pPr>
            <a:endParaRPr lang="tr-TR" sz="3600" i="1" dirty="0"/>
          </a:p>
        </p:txBody>
      </p:sp>
    </p:spTree>
  </p:cSld>
  <p:clrMapOvr>
    <a:masterClrMapping/>
  </p:clrMapOvr>
  <p:transition advTm="62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72632" y="1484784"/>
            <a:ext cx="6798736" cy="3444997"/>
          </a:xfrm>
        </p:spPr>
        <p:txBody>
          <a:bodyPr>
            <a:normAutofit lnSpcReduction="10000"/>
          </a:bodyPr>
          <a:lstStyle/>
          <a:p>
            <a:r>
              <a:rPr lang="tr-TR" sz="2400" i="1" dirty="0">
                <a:solidFill>
                  <a:srgbClr val="000000"/>
                </a:solidFill>
              </a:rPr>
              <a:t>Üniversitede hikâye yazmağa başlayan Çokum’un öyküleri Tarık Buğra’nın ilgisini çekti.</a:t>
            </a:r>
          </a:p>
          <a:p>
            <a:pPr>
              <a:buNone/>
            </a:pPr>
            <a:r>
              <a:rPr lang="tr-TR" sz="2400" i="1" dirty="0">
                <a:solidFill>
                  <a:srgbClr val="000000"/>
                </a:solidFill>
              </a:rPr>
              <a:t> </a:t>
            </a:r>
          </a:p>
          <a:p>
            <a:r>
              <a:rPr lang="tr-TR" sz="2400" i="1" dirty="0">
                <a:solidFill>
                  <a:srgbClr val="000000"/>
                </a:solidFill>
              </a:rPr>
              <a:t>Çokum’un  Bir Eski Sokak Sesi adlı öyküsü  Mehmet Çınarlı’nın çıkardığı Hisar Dergisinde yer aldı</a:t>
            </a:r>
          </a:p>
          <a:p>
            <a:endParaRPr lang="tr-TR" sz="2400" i="1" dirty="0">
              <a:solidFill>
                <a:srgbClr val="000000"/>
              </a:solidFill>
            </a:endParaRPr>
          </a:p>
          <a:p>
            <a:r>
              <a:rPr lang="tr-TR" sz="2400" i="1" dirty="0">
                <a:solidFill>
                  <a:srgbClr val="000000"/>
                </a:solidFill>
              </a:rPr>
              <a:t>Aynı yıl Ahmet Nadir Caner’in yönettiği Başkent Gazetesinde birkaç şiiri neşredildi</a:t>
            </a:r>
            <a:r>
              <a:rPr lang="tr-TR" sz="2400" dirty="0"/>
              <a:t>.</a:t>
            </a:r>
            <a:endParaRPr lang="tr-TR" sz="24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66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72632" y="1556792"/>
            <a:ext cx="6798736" cy="3444997"/>
          </a:xfrm>
        </p:spPr>
        <p:txBody>
          <a:bodyPr>
            <a:normAutofit/>
          </a:bodyPr>
          <a:lstStyle/>
          <a:p>
            <a:r>
              <a:rPr lang="tr-TR" sz="2400" i="1" dirty="0">
                <a:solidFill>
                  <a:srgbClr val="000000"/>
                </a:solidFill>
              </a:rPr>
              <a:t>İlk hikâyelerini  Eğik Ağaçlar adlı kitabında topladı.</a:t>
            </a:r>
          </a:p>
          <a:p>
            <a:endParaRPr lang="tr-TR" sz="2400" i="1" dirty="0">
              <a:solidFill>
                <a:srgbClr val="000000"/>
              </a:solidFill>
            </a:endParaRPr>
          </a:p>
          <a:p>
            <a:r>
              <a:rPr lang="tr-TR" sz="2400" i="1" dirty="0">
                <a:solidFill>
                  <a:srgbClr val="000000"/>
                </a:solidFill>
              </a:rPr>
              <a:t>Behçet Necatigil’in  tavsiyesiyle  öyküde yoğunlaştı.</a:t>
            </a:r>
          </a:p>
          <a:p>
            <a:endParaRPr lang="tr-TR" sz="2400" i="1" dirty="0">
              <a:solidFill>
                <a:srgbClr val="000000"/>
              </a:solidFill>
            </a:endParaRPr>
          </a:p>
          <a:p>
            <a:r>
              <a:rPr lang="tr-TR" sz="2400" i="1" dirty="0">
                <a:solidFill>
                  <a:srgbClr val="000000"/>
                </a:solidFill>
              </a:rPr>
              <a:t>Hisar Dergisinin yanı sıra  Türk Edebiyatı Dergisinde de yazmağa başladı.</a:t>
            </a:r>
          </a:p>
        </p:txBody>
      </p:sp>
    </p:spTree>
  </p:cSld>
  <p:clrMapOvr>
    <a:masterClrMapping/>
  </p:clrMapOvr>
  <p:transition advTm="64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72632" y="1916832"/>
            <a:ext cx="6798736" cy="3444997"/>
          </a:xfrm>
        </p:spPr>
        <p:txBody>
          <a:bodyPr>
            <a:normAutofit/>
          </a:bodyPr>
          <a:lstStyle/>
          <a:p>
            <a:r>
              <a:rPr lang="tr-TR" sz="2400" i="1" dirty="0">
                <a:solidFill>
                  <a:srgbClr val="000000"/>
                </a:solidFill>
              </a:rPr>
              <a:t> Halk ve Çocuk Yayınları Kurulundaki çalışmalara katıldı.</a:t>
            </a:r>
          </a:p>
          <a:p>
            <a:pPr>
              <a:buNone/>
            </a:pPr>
            <a:endParaRPr lang="tr-TR" sz="2400" i="1" dirty="0">
              <a:solidFill>
                <a:srgbClr val="000000"/>
              </a:solidFill>
            </a:endParaRPr>
          </a:p>
          <a:p>
            <a:r>
              <a:rPr lang="tr-TR" sz="2400" i="1" dirty="0">
                <a:solidFill>
                  <a:srgbClr val="000000"/>
                </a:solidFill>
              </a:rPr>
              <a:t>Türk Edebiyatı Dergisinin yazı işleri müdürlüğünde bulundu. </a:t>
            </a:r>
          </a:p>
          <a:p>
            <a:endParaRPr lang="tr-TR" sz="2400" i="1" dirty="0">
              <a:solidFill>
                <a:srgbClr val="000000"/>
              </a:solidFill>
            </a:endParaRPr>
          </a:p>
          <a:p>
            <a:r>
              <a:rPr lang="tr-TR" sz="2400" i="1" dirty="0">
                <a:solidFill>
                  <a:srgbClr val="000000"/>
                </a:solidFill>
              </a:rPr>
              <a:t>1981-85 yılları arasında  eşi Rıfat İzzet Çokum’la kurdukları Cönk Yayınlarını yönetti.</a:t>
            </a:r>
          </a:p>
        </p:txBody>
      </p:sp>
    </p:spTree>
  </p:cSld>
  <p:clrMapOvr>
    <a:masterClrMapping/>
  </p:clrMapOvr>
  <p:transition advTm="66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43608" y="1196752"/>
            <a:ext cx="7653536" cy="4572000"/>
          </a:xfrm>
        </p:spPr>
        <p:txBody>
          <a:bodyPr>
            <a:normAutofit/>
          </a:bodyPr>
          <a:lstStyle/>
          <a:p>
            <a:r>
              <a:rPr lang="tr-TR" sz="2400" i="1" dirty="0">
                <a:solidFill>
                  <a:srgbClr val="000000"/>
                </a:solidFill>
              </a:rPr>
              <a:t>İlk kitabıyla insan sevgisi ve hümanizma  çizgisinde göründü.</a:t>
            </a:r>
          </a:p>
          <a:p>
            <a:endParaRPr lang="tr-TR" sz="2400" i="1" dirty="0">
              <a:solidFill>
                <a:srgbClr val="000000"/>
              </a:solidFill>
            </a:endParaRPr>
          </a:p>
          <a:p>
            <a:r>
              <a:rPr lang="tr-TR" sz="2400" i="1" dirty="0">
                <a:solidFill>
                  <a:srgbClr val="000000"/>
                </a:solidFill>
              </a:rPr>
              <a:t>Zaman içerisinde öykü ve romanlarında değişimler yaşadı.</a:t>
            </a:r>
          </a:p>
          <a:p>
            <a:endParaRPr lang="tr-TR" sz="2400" i="1" dirty="0">
              <a:solidFill>
                <a:srgbClr val="000000"/>
              </a:solidFill>
            </a:endParaRPr>
          </a:p>
          <a:p>
            <a:r>
              <a:rPr lang="tr-TR" sz="2400" i="1" dirty="0">
                <a:solidFill>
                  <a:srgbClr val="000000"/>
                </a:solidFill>
              </a:rPr>
              <a:t>Toplum ve birey arasındaki ilişkileri kurcaladı.</a:t>
            </a:r>
          </a:p>
        </p:txBody>
      </p:sp>
    </p:spTree>
  </p:cSld>
  <p:clrMapOvr>
    <a:masterClrMapping/>
  </p:clrMapOvr>
  <p:transition advTm="62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400" i="1" dirty="0">
                <a:solidFill>
                  <a:srgbClr val="000000"/>
                </a:solidFill>
              </a:rPr>
              <a:t>Bir kısım romanlarında ulusun değerlerini kişilerine aktararak onları tarih perspektifi içinde ele aldı.</a:t>
            </a:r>
          </a:p>
          <a:p>
            <a:endParaRPr lang="tr-TR" sz="2400" i="1" dirty="0">
              <a:solidFill>
                <a:srgbClr val="000000"/>
              </a:solidFill>
            </a:endParaRPr>
          </a:p>
          <a:p>
            <a:r>
              <a:rPr lang="tr-TR" sz="2400" i="1" dirty="0">
                <a:solidFill>
                  <a:srgbClr val="000000"/>
                </a:solidFill>
              </a:rPr>
              <a:t>Özgür ve bağımsız kalarak, içten ve inandırıcı olunabileceği düşüncesi üzerinde durdu.</a:t>
            </a:r>
          </a:p>
          <a:p>
            <a:endParaRPr lang="tr-TR" sz="2400" i="1" dirty="0">
              <a:solidFill>
                <a:srgbClr val="000000"/>
              </a:solidFill>
            </a:endParaRPr>
          </a:p>
          <a:p>
            <a:r>
              <a:rPr lang="tr-TR" sz="2400" i="1" dirty="0">
                <a:solidFill>
                  <a:srgbClr val="000000"/>
                </a:solidFill>
              </a:rPr>
              <a:t>Son romanlarında sosyal-psikolojinin verileriyle insanı anlamaya çalıştı.</a:t>
            </a:r>
          </a:p>
        </p:txBody>
      </p:sp>
    </p:spTree>
  </p:cSld>
  <p:clrMapOvr>
    <a:masterClrMapping/>
  </p:clrMapOvr>
  <p:transition advTm="64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.3|3.6|0.7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TM02900743[[fn=Organik]]</Template>
  <TotalTime>153</TotalTime>
  <Words>560</Words>
  <Application>Microsoft Office PowerPoint</Application>
  <PresentationFormat>Ekran Gösterisi (4:3)</PresentationFormat>
  <Paragraphs>111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3" baseType="lpstr">
      <vt:lpstr>Arial</vt:lpstr>
      <vt:lpstr>Garamond</vt:lpstr>
      <vt:lpstr>Wingdings</vt:lpstr>
      <vt:lpstr>Organik</vt:lpstr>
      <vt:lpstr>         SEVİNÇ ÇOKUM</vt:lpstr>
      <vt:lpstr>Hayatı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Eserleri     öyküleri</vt:lpstr>
      <vt:lpstr>PowerPoint Sunusu</vt:lpstr>
      <vt:lpstr>Romanları</vt:lpstr>
      <vt:lpstr>PowerPoint Sunusu</vt:lpstr>
      <vt:lpstr> Gazete yazıları</vt:lpstr>
      <vt:lpstr>Anlatı</vt:lpstr>
      <vt:lpstr>Çevrilmiş Eserleri</vt:lpstr>
      <vt:lpstr>Radyoya Uyarlanmış Eserleri</vt:lpstr>
      <vt:lpstr>TV Senaryoları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SEVİNÇ ÇOKUM</dc:title>
  <dc:creator>TeknoSA</dc:creator>
  <cp:lastModifiedBy>KAMİL KESKİN</cp:lastModifiedBy>
  <cp:revision>16</cp:revision>
  <dcterms:created xsi:type="dcterms:W3CDTF">2010-12-25T20:11:29Z</dcterms:created>
  <dcterms:modified xsi:type="dcterms:W3CDTF">2023-06-15T23:15:24Z</dcterms:modified>
</cp:coreProperties>
</file>