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9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3EA4A80-9FF7-450D-9FAB-364AF592C430}" type="datetimeFigureOut">
              <a:rPr lang="tr-TR" smtClean="0"/>
              <a:t>16.06.2023</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41FC1B4C-1D38-427B-BED1-9601FD1F3289}"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4121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3EA4A80-9FF7-450D-9FAB-364AF592C430}" type="datetimeFigureOut">
              <a:rPr lang="tr-TR" smtClean="0"/>
              <a:t>16.06.2023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FC1B4C-1D38-427B-BED1-9601FD1F3289}"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6808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3EA4A80-9FF7-450D-9FAB-364AF592C430}" type="datetimeFigureOut">
              <a:rPr lang="tr-TR" smtClean="0"/>
              <a:t>16.06.2023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FC1B4C-1D38-427B-BED1-9601FD1F3289}"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22961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3EA4A80-9FF7-450D-9FAB-364AF592C430}" type="datetimeFigureOut">
              <a:rPr lang="tr-TR" smtClean="0"/>
              <a:t>16.06.2023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FC1B4C-1D38-427B-BED1-9601FD1F3289}"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4350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3EA4A80-9FF7-450D-9FAB-364AF592C430}" type="datetimeFigureOut">
              <a:rPr lang="tr-TR" smtClean="0"/>
              <a:t>16.06.2023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FC1B4C-1D38-427B-BED1-9601FD1F3289}"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12472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3EA4A80-9FF7-450D-9FAB-364AF592C430}" type="datetimeFigureOut">
              <a:rPr lang="tr-TR" smtClean="0"/>
              <a:t>16.06.2023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1FC1B4C-1D38-427B-BED1-9601FD1F3289}"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09333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3EA4A80-9FF7-450D-9FAB-364AF592C430}" type="datetimeFigureOut">
              <a:rPr lang="tr-TR" smtClean="0"/>
              <a:t>16.06.2023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1FC1B4C-1D38-427B-BED1-9601FD1F3289}"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04048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3EA4A80-9FF7-450D-9FAB-364AF592C430}" type="datetimeFigureOut">
              <a:rPr lang="tr-TR" smtClean="0"/>
              <a:t>16.06.2023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1FC1B4C-1D38-427B-BED1-9601FD1F3289}"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20204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EA4A80-9FF7-450D-9FAB-364AF592C430}" type="datetimeFigureOut">
              <a:rPr lang="tr-TR" smtClean="0"/>
              <a:t>16.06.2023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1FC1B4C-1D38-427B-BED1-9601FD1F3289}" type="slidenum">
              <a:rPr lang="tr-TR" smtClean="0"/>
              <a:t>‹#›</a:t>
            </a:fld>
            <a:endParaRPr lang="tr-TR"/>
          </a:p>
        </p:txBody>
      </p:sp>
    </p:spTree>
    <p:extLst>
      <p:ext uri="{BB962C8B-B14F-4D97-AF65-F5344CB8AC3E}">
        <p14:creationId xmlns:p14="http://schemas.microsoft.com/office/powerpoint/2010/main" val="131126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3EA4A80-9FF7-450D-9FAB-364AF592C430}" type="datetimeFigureOut">
              <a:rPr lang="tr-TR" smtClean="0"/>
              <a:t>16.06.2023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1FC1B4C-1D38-427B-BED1-9601FD1F3289}"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17608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3EA4A80-9FF7-450D-9FAB-364AF592C430}" type="datetimeFigureOut">
              <a:rPr lang="tr-TR" smtClean="0"/>
              <a:t>16.06.2023</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41FC1B4C-1D38-427B-BED1-9601FD1F3289}"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43957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3EA4A80-9FF7-450D-9FAB-364AF592C430}" type="datetimeFigureOut">
              <a:rPr lang="tr-TR" smtClean="0"/>
              <a:t>16.06.2023</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1FC1B4C-1D38-427B-BED1-9601FD1F3289}"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7681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B9825A-58B9-B71B-881F-6A5AD76AC390}"/>
              </a:ext>
            </a:extLst>
          </p:cNvPr>
          <p:cNvSpPr>
            <a:spLocks noGrp="1"/>
          </p:cNvSpPr>
          <p:nvPr>
            <p:ph type="ctrTitle"/>
          </p:nvPr>
        </p:nvSpPr>
        <p:spPr/>
        <p:txBody>
          <a:bodyPr/>
          <a:lstStyle/>
          <a:p>
            <a:r>
              <a:rPr lang="tr-TR" dirty="0"/>
              <a:t>Sezai KARAKOÇ</a:t>
            </a:r>
          </a:p>
        </p:txBody>
      </p:sp>
      <p:sp>
        <p:nvSpPr>
          <p:cNvPr id="3" name="Alt Başlık 2">
            <a:extLst>
              <a:ext uri="{FF2B5EF4-FFF2-40B4-BE49-F238E27FC236}">
                <a16:creationId xmlns:a16="http://schemas.microsoft.com/office/drawing/2014/main" id="{86CEA4BB-B165-E15B-E7AD-26D66E041C45}"/>
              </a:ext>
            </a:extLst>
          </p:cNvPr>
          <p:cNvSpPr>
            <a:spLocks noGrp="1"/>
          </p:cNvSpPr>
          <p:nvPr>
            <p:ph type="subTitle" idx="1"/>
          </p:nvPr>
        </p:nvSpPr>
        <p:spPr/>
        <p:txBody>
          <a:bodyPr/>
          <a:lstStyle/>
          <a:p>
            <a:endParaRPr lang="tr-TR"/>
          </a:p>
        </p:txBody>
      </p:sp>
      <p:pic>
        <p:nvPicPr>
          <p:cNvPr id="4" name="Resim 3">
            <a:extLst>
              <a:ext uri="{FF2B5EF4-FFF2-40B4-BE49-F238E27FC236}">
                <a16:creationId xmlns:a16="http://schemas.microsoft.com/office/drawing/2014/main" id="{98600534-5046-CD4D-9056-E9C402C67986}"/>
              </a:ext>
            </a:extLst>
          </p:cNvPr>
          <p:cNvPicPr>
            <a:picLocks noChangeAspect="1"/>
          </p:cNvPicPr>
          <p:nvPr/>
        </p:nvPicPr>
        <p:blipFill>
          <a:blip r:embed="rId2"/>
          <a:stretch>
            <a:fillRect/>
          </a:stretch>
        </p:blipFill>
        <p:spPr>
          <a:xfrm>
            <a:off x="914400" y="0"/>
            <a:ext cx="10140452" cy="6286500"/>
          </a:xfrm>
          <a:prstGeom prst="rect">
            <a:avLst/>
          </a:prstGeom>
        </p:spPr>
      </p:pic>
    </p:spTree>
    <p:extLst>
      <p:ext uri="{BB962C8B-B14F-4D97-AF65-F5344CB8AC3E}">
        <p14:creationId xmlns:p14="http://schemas.microsoft.com/office/powerpoint/2010/main" val="2374625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E92558-EE96-BE01-54FB-A9CD9CA3C4FA}"/>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0396833D-9763-2F0B-73E3-88C0E1DBD10E}"/>
              </a:ext>
            </a:extLst>
          </p:cNvPr>
          <p:cNvSpPr>
            <a:spLocks noGrp="1"/>
          </p:cNvSpPr>
          <p:nvPr>
            <p:ph idx="1"/>
          </p:nvPr>
        </p:nvSpPr>
        <p:spPr>
          <a:xfrm>
            <a:off x="1451579" y="2015732"/>
            <a:ext cx="9603275" cy="3862554"/>
          </a:xfrm>
        </p:spPr>
        <p:txBody>
          <a:bodyPr>
            <a:normAutofit/>
          </a:bodyPr>
          <a:lstStyle/>
          <a:p>
            <a:r>
              <a:rPr lang="tr-TR" b="0" i="0" dirty="0">
                <a:solidFill>
                  <a:srgbClr val="000000"/>
                </a:solidFill>
                <a:effectLst/>
                <a:latin typeface="Arial" panose="020B0604020202020204" pitchFamily="34" charset="0"/>
              </a:rPr>
              <a:t>(d. 22 Ocak 1933 Ergani, Diyarbakır - ö.16 Kasım 2021 Fatih, İstanbul), Türk şair, yazar, düşünür ve siyasetçi.1933’de Diyarbakır/Ergani’de doğdu. İlkokulu Ergani’de, ortaokulu Diyarbakır ve Maraş’ta, liseyi Gaziantep’te okudu. Lise sonda Necip Fazıl Kısakürek’le tanıştı.</a:t>
            </a:r>
            <a:br>
              <a:rPr lang="tr-TR" dirty="0"/>
            </a:br>
            <a:r>
              <a:rPr lang="tr-TR" b="0" i="0" dirty="0">
                <a:solidFill>
                  <a:srgbClr val="000000"/>
                </a:solidFill>
                <a:effectLst/>
                <a:latin typeface="Arial" panose="020B0604020202020204" pitchFamily="34" charset="0"/>
              </a:rPr>
              <a:t>Burslu öğrenci olarak girdiği Siyasal Bilgiler Fakültesi’ni 1955’de bitirdi. 1959-1965 yılları arasında Maliye Müfettiş Yardımcılığı ve Gelirler Kontrolörlüğü görevlerinde bulundu.</a:t>
            </a:r>
            <a:br>
              <a:rPr lang="tr-TR" dirty="0"/>
            </a:br>
            <a:endParaRPr lang="tr-TR" dirty="0"/>
          </a:p>
        </p:txBody>
      </p:sp>
    </p:spTree>
    <p:extLst>
      <p:ext uri="{BB962C8B-B14F-4D97-AF65-F5344CB8AC3E}">
        <p14:creationId xmlns:p14="http://schemas.microsoft.com/office/powerpoint/2010/main" val="2958095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2C79789-7577-724F-FC83-5308E68DB676}"/>
              </a:ext>
            </a:extLst>
          </p:cNvPr>
          <p:cNvSpPr>
            <a:spLocks noGrp="1"/>
          </p:cNvSpPr>
          <p:nvPr>
            <p:ph idx="1"/>
          </p:nvPr>
        </p:nvSpPr>
        <p:spPr>
          <a:xfrm>
            <a:off x="1045029" y="696686"/>
            <a:ext cx="10697028" cy="5109028"/>
          </a:xfrm>
        </p:spPr>
        <p:txBody>
          <a:bodyPr>
            <a:normAutofit/>
          </a:bodyPr>
          <a:lstStyle/>
          <a:p>
            <a:r>
              <a:rPr lang="tr-TR" b="0" i="0" dirty="0">
                <a:solidFill>
                  <a:srgbClr val="000000"/>
                </a:solidFill>
                <a:effectLst/>
                <a:latin typeface="Arial" panose="020B0604020202020204" pitchFamily="34" charset="0"/>
              </a:rPr>
              <a:t>1967 yılında </a:t>
            </a:r>
            <a:r>
              <a:rPr lang="tr-TR" b="0" i="0" dirty="0" err="1">
                <a:solidFill>
                  <a:srgbClr val="000000"/>
                </a:solidFill>
                <a:effectLst/>
                <a:latin typeface="Arial" panose="020B0604020202020204" pitchFamily="34" charset="0"/>
              </a:rPr>
              <a:t>İslamın</a:t>
            </a:r>
            <a:r>
              <a:rPr lang="tr-TR" b="0" i="0" dirty="0">
                <a:solidFill>
                  <a:srgbClr val="000000"/>
                </a:solidFill>
                <a:effectLst/>
                <a:latin typeface="Arial" panose="020B0604020202020204" pitchFamily="34" charset="0"/>
              </a:rPr>
              <a:t> Dirilişi ve Yazılar adlı kitaplarından dolayı yargılandı. Büyük Doğu, Hisar, Akpınar, Dernek, Düşünen Adam, A dergilerinde deneme ve şiirler, Yeni İstanbul, Sabah ve Milli </a:t>
            </a:r>
            <a:r>
              <a:rPr lang="tr-TR" b="0" i="0" dirty="0" err="1">
                <a:solidFill>
                  <a:srgbClr val="000000"/>
                </a:solidFill>
                <a:effectLst/>
                <a:latin typeface="Arial" panose="020B0604020202020204" pitchFamily="34" charset="0"/>
              </a:rPr>
              <a:t>Gazete’de</a:t>
            </a:r>
            <a:r>
              <a:rPr lang="tr-TR" b="0" i="0" dirty="0">
                <a:solidFill>
                  <a:srgbClr val="000000"/>
                </a:solidFill>
                <a:effectLst/>
                <a:latin typeface="Arial" panose="020B0604020202020204" pitchFamily="34" charset="0"/>
              </a:rPr>
              <a:t> fıkra yazıları yayımlayan Sezai Karakoç, mart-nisan 1960’ta iki, mart 1966 - mart 1967’de </a:t>
            </a:r>
            <a:r>
              <a:rPr lang="tr-TR" b="0" i="0" dirty="0" err="1">
                <a:solidFill>
                  <a:srgbClr val="000000"/>
                </a:solidFill>
                <a:effectLst/>
                <a:latin typeface="Arial" panose="020B0604020202020204" pitchFamily="34" charset="0"/>
              </a:rPr>
              <a:t>oniki</a:t>
            </a:r>
            <a:r>
              <a:rPr lang="tr-TR" b="0" i="0" dirty="0">
                <a:solidFill>
                  <a:srgbClr val="000000"/>
                </a:solidFill>
                <a:effectLst/>
                <a:latin typeface="Arial" panose="020B0604020202020204" pitchFamily="34" charset="0"/>
              </a:rPr>
              <a:t>, ekim 1969 - ocak 1971’de </a:t>
            </a:r>
            <a:r>
              <a:rPr lang="tr-TR" b="0" i="0" dirty="0" err="1">
                <a:solidFill>
                  <a:srgbClr val="000000"/>
                </a:solidFill>
                <a:effectLst/>
                <a:latin typeface="Arial" panose="020B0604020202020204" pitchFamily="34" charset="0"/>
              </a:rPr>
              <a:t>onaltı</a:t>
            </a:r>
            <a:r>
              <a:rPr lang="tr-TR" b="0" i="0" dirty="0">
                <a:solidFill>
                  <a:srgbClr val="000000"/>
                </a:solidFill>
                <a:effectLst/>
                <a:latin typeface="Arial" panose="020B0604020202020204" pitchFamily="34" charset="0"/>
              </a:rPr>
              <a:t> sayı olmak üzere Diriliş dergisini yayımladı.</a:t>
            </a:r>
            <a:br>
              <a:rPr lang="tr-TR" dirty="0"/>
            </a:br>
            <a:br>
              <a:rPr lang="tr-TR" dirty="0"/>
            </a:br>
            <a:r>
              <a:rPr lang="tr-TR" b="0" i="0" dirty="0">
                <a:solidFill>
                  <a:srgbClr val="000000"/>
                </a:solidFill>
                <a:effectLst/>
                <a:latin typeface="Arial" panose="020B0604020202020204" pitchFamily="34" charset="0"/>
              </a:rPr>
              <a:t>1974’ten itibaren düzenli olarak 18 sayı yayınlanan, 1976’dan itibaren gazete biçiminde çıkan Diriliş dergisi yerli düşünce ve edebiyatın en önemli dergilerinden biri oldu. Gazete biçiminde çıkarken 1977’de yayımı aksamaya başlayan Diriliş, 1978’de kapandı. 16 Kasım 2021 günü hayatını kaybetti.</a:t>
            </a:r>
            <a:endParaRPr lang="tr-TR" dirty="0"/>
          </a:p>
        </p:txBody>
      </p:sp>
    </p:spTree>
    <p:extLst>
      <p:ext uri="{BB962C8B-B14F-4D97-AF65-F5344CB8AC3E}">
        <p14:creationId xmlns:p14="http://schemas.microsoft.com/office/powerpoint/2010/main" val="4240548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ED5639F-7DF4-8C3E-A68B-43C95C4C2583}"/>
              </a:ext>
            </a:extLst>
          </p:cNvPr>
          <p:cNvSpPr>
            <a:spLocks noGrp="1"/>
          </p:cNvSpPr>
          <p:nvPr>
            <p:ph idx="1"/>
          </p:nvPr>
        </p:nvSpPr>
        <p:spPr>
          <a:xfrm>
            <a:off x="928915" y="667658"/>
            <a:ext cx="10125940" cy="4798688"/>
          </a:xfrm>
        </p:spPr>
        <p:txBody>
          <a:bodyPr>
            <a:noAutofit/>
          </a:bodyPr>
          <a:lstStyle/>
          <a:p>
            <a:pPr algn="ctr"/>
            <a:r>
              <a:rPr lang="tr-TR" sz="1400" b="1" i="0" dirty="0">
                <a:solidFill>
                  <a:srgbClr val="000000"/>
                </a:solidFill>
                <a:effectLst/>
                <a:latin typeface="Roboto" panose="02000000000000000000" pitchFamily="2" charset="0"/>
              </a:rPr>
              <a:t>Sezai Karakoç Şiirleri: </a:t>
            </a:r>
          </a:p>
          <a:p>
            <a:pPr algn="ctr"/>
            <a:r>
              <a:rPr lang="tr-TR" sz="1400" b="0" i="0" dirty="0">
                <a:solidFill>
                  <a:srgbClr val="000000"/>
                </a:solidFill>
                <a:effectLst/>
                <a:latin typeface="Roboto" panose="02000000000000000000" pitchFamily="2" charset="0"/>
              </a:rPr>
              <a:t>Hızırla Kırk Saat</a:t>
            </a:r>
          </a:p>
          <a:p>
            <a:pPr algn="ctr"/>
            <a:r>
              <a:rPr lang="tr-TR" sz="1400" b="0" i="0" dirty="0">
                <a:solidFill>
                  <a:srgbClr val="000000"/>
                </a:solidFill>
                <a:effectLst/>
                <a:latin typeface="Roboto" panose="02000000000000000000" pitchFamily="2" charset="0"/>
              </a:rPr>
              <a:t>, Taha'nın Kitabı/Gül Muştusu,</a:t>
            </a:r>
          </a:p>
          <a:p>
            <a:pPr algn="ctr"/>
            <a:r>
              <a:rPr lang="tr-TR" sz="1400" b="0" i="0" dirty="0">
                <a:solidFill>
                  <a:srgbClr val="000000"/>
                </a:solidFill>
                <a:effectLst/>
                <a:latin typeface="Roboto" panose="02000000000000000000" pitchFamily="2" charset="0"/>
              </a:rPr>
              <a:t> Körfez/</a:t>
            </a:r>
            <a:r>
              <a:rPr lang="tr-TR" sz="1400" b="0" i="0" dirty="0" err="1">
                <a:solidFill>
                  <a:srgbClr val="000000"/>
                </a:solidFill>
                <a:effectLst/>
                <a:latin typeface="Roboto" panose="02000000000000000000" pitchFamily="2" charset="0"/>
              </a:rPr>
              <a:t>Şahdamar</a:t>
            </a:r>
            <a:r>
              <a:rPr lang="tr-TR" sz="1400" b="0" i="0" dirty="0">
                <a:solidFill>
                  <a:srgbClr val="000000"/>
                </a:solidFill>
                <a:effectLst/>
                <a:latin typeface="Roboto" panose="02000000000000000000" pitchFamily="2" charset="0"/>
              </a:rPr>
              <a:t>/Sesler, </a:t>
            </a:r>
          </a:p>
          <a:p>
            <a:pPr algn="ctr"/>
            <a:r>
              <a:rPr lang="tr-TR" sz="1400" b="0" i="0" dirty="0">
                <a:solidFill>
                  <a:srgbClr val="000000"/>
                </a:solidFill>
                <a:effectLst/>
                <a:latin typeface="Roboto" panose="02000000000000000000" pitchFamily="2" charset="0"/>
              </a:rPr>
              <a:t>Zamana Adanmış Sözler, </a:t>
            </a:r>
          </a:p>
          <a:p>
            <a:pPr algn="ctr"/>
            <a:r>
              <a:rPr lang="tr-TR" sz="1400" b="0" i="0" dirty="0">
                <a:solidFill>
                  <a:srgbClr val="000000"/>
                </a:solidFill>
                <a:effectLst/>
                <a:latin typeface="Roboto" panose="02000000000000000000" pitchFamily="2" charset="0"/>
              </a:rPr>
              <a:t>Ayinler/Çeşmeler, </a:t>
            </a:r>
          </a:p>
          <a:p>
            <a:pPr algn="ctr"/>
            <a:r>
              <a:rPr lang="tr-TR" sz="1400" b="0" i="0" dirty="0">
                <a:solidFill>
                  <a:srgbClr val="000000"/>
                </a:solidFill>
                <a:effectLst/>
                <a:latin typeface="Roboto" panose="02000000000000000000" pitchFamily="2" charset="0"/>
              </a:rPr>
              <a:t>Leylâ ile Mecnun,</a:t>
            </a:r>
          </a:p>
          <a:p>
            <a:pPr algn="ctr"/>
            <a:r>
              <a:rPr lang="tr-TR" sz="1400" b="0" i="0" dirty="0">
                <a:solidFill>
                  <a:srgbClr val="000000"/>
                </a:solidFill>
                <a:effectLst/>
                <a:latin typeface="Roboto" panose="02000000000000000000" pitchFamily="2" charset="0"/>
              </a:rPr>
              <a:t> Ateş Dansı, </a:t>
            </a:r>
          </a:p>
          <a:p>
            <a:pPr algn="ctr"/>
            <a:r>
              <a:rPr lang="tr-TR" sz="1400" b="0" i="0" dirty="0" err="1">
                <a:solidFill>
                  <a:srgbClr val="000000"/>
                </a:solidFill>
                <a:effectLst/>
                <a:latin typeface="Roboto" panose="02000000000000000000" pitchFamily="2" charset="0"/>
              </a:rPr>
              <a:t>Monna</a:t>
            </a:r>
            <a:r>
              <a:rPr lang="tr-TR" sz="1400" b="0" i="0" dirty="0">
                <a:solidFill>
                  <a:srgbClr val="000000"/>
                </a:solidFill>
                <a:effectLst/>
                <a:latin typeface="Roboto" panose="02000000000000000000" pitchFamily="2" charset="0"/>
              </a:rPr>
              <a:t> Rosa (Aşk Ve Çileler), </a:t>
            </a:r>
          </a:p>
          <a:p>
            <a:pPr algn="ctr"/>
            <a:r>
              <a:rPr lang="tr-TR" sz="1400" b="0" i="0" dirty="0" err="1">
                <a:solidFill>
                  <a:srgbClr val="000000"/>
                </a:solidFill>
                <a:effectLst/>
                <a:latin typeface="Roboto" panose="02000000000000000000" pitchFamily="2" charset="0"/>
              </a:rPr>
              <a:t>Monna</a:t>
            </a:r>
            <a:r>
              <a:rPr lang="tr-TR" sz="1400" b="0" i="0" dirty="0">
                <a:solidFill>
                  <a:srgbClr val="000000"/>
                </a:solidFill>
                <a:effectLst/>
                <a:latin typeface="Roboto" panose="02000000000000000000" pitchFamily="2" charset="0"/>
              </a:rPr>
              <a:t> Rosa (Ölüm ve Çerçeveler), </a:t>
            </a:r>
          </a:p>
          <a:p>
            <a:pPr algn="ctr"/>
            <a:r>
              <a:rPr lang="tr-TR" sz="1400" b="0" i="0" dirty="0" err="1">
                <a:solidFill>
                  <a:srgbClr val="000000"/>
                </a:solidFill>
                <a:effectLst/>
                <a:latin typeface="Roboto" panose="02000000000000000000" pitchFamily="2" charset="0"/>
              </a:rPr>
              <a:t>Monna</a:t>
            </a:r>
            <a:r>
              <a:rPr lang="tr-TR" sz="1400" b="0" i="0" dirty="0">
                <a:solidFill>
                  <a:srgbClr val="000000"/>
                </a:solidFill>
                <a:effectLst/>
                <a:latin typeface="Roboto" panose="02000000000000000000" pitchFamily="2" charset="0"/>
              </a:rPr>
              <a:t> Rosa (Pişmanlık ve Çileler),</a:t>
            </a:r>
          </a:p>
          <a:p>
            <a:pPr algn="ctr"/>
            <a:r>
              <a:rPr lang="tr-TR" sz="1400" b="0" i="0" dirty="0">
                <a:solidFill>
                  <a:srgbClr val="000000"/>
                </a:solidFill>
                <a:effectLst/>
                <a:latin typeface="Roboto" panose="02000000000000000000" pitchFamily="2" charset="0"/>
              </a:rPr>
              <a:t> Ve </a:t>
            </a:r>
            <a:r>
              <a:rPr lang="tr-TR" sz="1400" b="0" i="0" dirty="0" err="1">
                <a:solidFill>
                  <a:srgbClr val="000000"/>
                </a:solidFill>
                <a:effectLst/>
                <a:latin typeface="Roboto" panose="02000000000000000000" pitchFamily="2" charset="0"/>
              </a:rPr>
              <a:t>Monna</a:t>
            </a:r>
            <a:r>
              <a:rPr lang="tr-TR" sz="1400" b="0" i="0" dirty="0">
                <a:solidFill>
                  <a:srgbClr val="000000"/>
                </a:solidFill>
                <a:effectLst/>
                <a:latin typeface="Roboto" panose="02000000000000000000" pitchFamily="2" charset="0"/>
              </a:rPr>
              <a:t> Rosa, Karayılan,</a:t>
            </a:r>
          </a:p>
          <a:p>
            <a:pPr algn="ctr"/>
            <a:r>
              <a:rPr lang="tr-TR" sz="1400" b="0" i="0" dirty="0">
                <a:solidFill>
                  <a:srgbClr val="000000"/>
                </a:solidFill>
                <a:effectLst/>
                <a:latin typeface="Roboto" panose="02000000000000000000" pitchFamily="2" charset="0"/>
              </a:rPr>
              <a:t> GÜN DOĞMADAN, </a:t>
            </a:r>
          </a:p>
          <a:p>
            <a:pPr algn="ctr"/>
            <a:r>
              <a:rPr lang="tr-TR" sz="1400" b="0" i="0" dirty="0">
                <a:solidFill>
                  <a:srgbClr val="000000"/>
                </a:solidFill>
                <a:effectLst/>
                <a:latin typeface="Roboto" panose="02000000000000000000" pitchFamily="2" charset="0"/>
              </a:rPr>
              <a:t>Batı Şiirlerinden, </a:t>
            </a:r>
            <a:r>
              <a:rPr lang="tr-TR" sz="1400" b="0" i="0" dirty="0" err="1">
                <a:solidFill>
                  <a:srgbClr val="000000"/>
                </a:solidFill>
                <a:effectLst/>
                <a:latin typeface="Roboto" panose="02000000000000000000" pitchFamily="2" charset="0"/>
              </a:rPr>
              <a:t>İslâmın</a:t>
            </a:r>
            <a:r>
              <a:rPr lang="tr-TR" sz="1400" b="0" i="0" dirty="0">
                <a:solidFill>
                  <a:srgbClr val="000000"/>
                </a:solidFill>
                <a:effectLst/>
                <a:latin typeface="Roboto" panose="02000000000000000000" pitchFamily="2" charset="0"/>
              </a:rPr>
              <a:t> Şiir Anıtlarından</a:t>
            </a:r>
            <a:br>
              <a:rPr lang="tr-TR" sz="1400" dirty="0"/>
            </a:br>
            <a:br>
              <a:rPr lang="tr-TR" sz="1400" dirty="0"/>
            </a:br>
            <a:endParaRPr lang="tr-TR" sz="1400" dirty="0"/>
          </a:p>
        </p:txBody>
      </p:sp>
    </p:spTree>
    <p:extLst>
      <p:ext uri="{BB962C8B-B14F-4D97-AF65-F5344CB8AC3E}">
        <p14:creationId xmlns:p14="http://schemas.microsoft.com/office/powerpoint/2010/main" val="1037852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2B69B8-87E8-34E1-1CD6-2EAD33120BC5}"/>
              </a:ext>
            </a:extLst>
          </p:cNvPr>
          <p:cNvSpPr>
            <a:spLocks noGrp="1"/>
          </p:cNvSpPr>
          <p:nvPr>
            <p:ph idx="1"/>
          </p:nvPr>
        </p:nvSpPr>
        <p:spPr>
          <a:xfrm>
            <a:off x="1451579" y="711200"/>
            <a:ext cx="9603275" cy="4755145"/>
          </a:xfrm>
        </p:spPr>
        <p:txBody>
          <a:bodyPr>
            <a:normAutofit/>
          </a:bodyPr>
          <a:lstStyle/>
          <a:p>
            <a:r>
              <a:rPr lang="tr-TR" dirty="0"/>
              <a:t>Sezai Karakoç Kitapları: Edebiyat Yazıları I Medeniyetin Rüyası Rüyanın Medeniyeti Şiir, Edebiyat Yazıları II Dişimizin Zarı..., Edebiyat Yazıları III Eğik Ehramlar, Ruhun Dirilişi, Kıyamet Aşısı, Çağ ve İlham I-II-III-IV, İnsanlığın Dirilişi, Diriliş Neslinin </a:t>
            </a:r>
            <a:r>
              <a:rPr lang="tr-TR" dirty="0" err="1"/>
              <a:t>Âmentüsü</a:t>
            </a:r>
            <a:r>
              <a:rPr lang="tr-TR" dirty="0"/>
              <a:t>, Yitik Cennet, Makamda, </a:t>
            </a:r>
            <a:r>
              <a:rPr lang="tr-TR" dirty="0" err="1"/>
              <a:t>İslâmın</a:t>
            </a:r>
            <a:r>
              <a:rPr lang="tr-TR" dirty="0"/>
              <a:t> Dirilişi, Gündönümü, Diriliş Muştusu, İslâm, İslâm Toplumunun Ekonomik Strüktürü, Düşünceler I-II, Dirilişin Çevresinde, Fizikötesi Açısından Ufuklar ve Daha Ötesi I-II-III, Yapı Taşları ve Kaderimizin Çağrısı I-II, Samanyolunda Ziyafet, Unutuş ve Hatırlayış, </a:t>
            </a:r>
            <a:r>
              <a:rPr lang="tr-TR" dirty="0" err="1"/>
              <a:t>Varolma</a:t>
            </a:r>
            <a:r>
              <a:rPr lang="tr-TR" dirty="0"/>
              <a:t> Savaşı, Çağdaş Batı Düşüncesinden, Çıkış Yolu I-II-III, Yunus Emre, Mehmed Âkif, Mevlâna, Piyesler I, Armağan, HİKÂYELER I Meydan Ortaya Çıktığında, HİKÂYELER II Portreler, Farklar, Sütun, </a:t>
            </a:r>
            <a:r>
              <a:rPr lang="tr-TR" dirty="0" err="1"/>
              <a:t>Sûr</a:t>
            </a:r>
            <a:r>
              <a:rPr lang="tr-TR" dirty="0"/>
              <a:t>, Gün Saati, Gür, Tarihin Yol Ağzında, Gün Doğmadan</a:t>
            </a:r>
          </a:p>
        </p:txBody>
      </p:sp>
    </p:spTree>
    <p:extLst>
      <p:ext uri="{BB962C8B-B14F-4D97-AF65-F5344CB8AC3E}">
        <p14:creationId xmlns:p14="http://schemas.microsoft.com/office/powerpoint/2010/main" val="835674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4A4F4C-34AD-64B5-BE40-1756A90C956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DFD1B08-3A39-AE58-FA09-327BC8E04A64}"/>
              </a:ext>
            </a:extLst>
          </p:cNvPr>
          <p:cNvSpPr>
            <a:spLocks noGrp="1"/>
          </p:cNvSpPr>
          <p:nvPr>
            <p:ph idx="1"/>
          </p:nvPr>
        </p:nvSpPr>
        <p:spPr/>
        <p:txBody>
          <a:bodyPr/>
          <a:lstStyle/>
          <a:p>
            <a:endParaRPr lang="tr-TR"/>
          </a:p>
        </p:txBody>
      </p:sp>
      <p:pic>
        <p:nvPicPr>
          <p:cNvPr id="5" name="Resim 4">
            <a:extLst>
              <a:ext uri="{FF2B5EF4-FFF2-40B4-BE49-F238E27FC236}">
                <a16:creationId xmlns:a16="http://schemas.microsoft.com/office/drawing/2014/main" id="{A5B4EDFA-7D80-63F7-2DF9-DC19E0F8E5A9}"/>
              </a:ext>
            </a:extLst>
          </p:cNvPr>
          <p:cNvPicPr>
            <a:picLocks noChangeAspect="1"/>
          </p:cNvPicPr>
          <p:nvPr/>
        </p:nvPicPr>
        <p:blipFill>
          <a:blip r:embed="rId2"/>
          <a:stretch>
            <a:fillRect/>
          </a:stretch>
        </p:blipFill>
        <p:spPr>
          <a:xfrm>
            <a:off x="217714" y="-76646"/>
            <a:ext cx="4640036" cy="6639200"/>
          </a:xfrm>
          <a:prstGeom prst="rect">
            <a:avLst/>
          </a:prstGeom>
        </p:spPr>
      </p:pic>
      <p:pic>
        <p:nvPicPr>
          <p:cNvPr id="1026" name="Picture 2" descr="YİTİK CENNET : Sezai Karakoç: Amazon.com.tr: Kitap">
            <a:extLst>
              <a:ext uri="{FF2B5EF4-FFF2-40B4-BE49-F238E27FC236}">
                <a16:creationId xmlns:a16="http://schemas.microsoft.com/office/drawing/2014/main" id="{81577F89-0EBE-BFB0-5637-EB384FAACF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2986" y="0"/>
            <a:ext cx="3983014" cy="678492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iriliş Neslinin Âmentüsü Sezai Karakoç">
            <a:extLst>
              <a:ext uri="{FF2B5EF4-FFF2-40B4-BE49-F238E27FC236}">
                <a16:creationId xmlns:a16="http://schemas.microsoft.com/office/drawing/2014/main" id="{D1C1CC7B-C468-07B4-2445-7D93CEC95C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61074" y="206081"/>
            <a:ext cx="4330926" cy="6651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728585"/>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22</TotalTime>
  <Words>410</Words>
  <Application>Microsoft Office PowerPoint</Application>
  <PresentationFormat>Geniş ekran</PresentationFormat>
  <Paragraphs>18</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Gill Sans MT</vt:lpstr>
      <vt:lpstr>Roboto</vt:lpstr>
      <vt:lpstr>Galeri</vt:lpstr>
      <vt:lpstr>Sezai KARAKOÇ</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Sezai KARAKOÇ</dc:title>
  <dc:creator>KAMİL KESKİN</dc:creator>
  <cp:lastModifiedBy>KAMİL KESKİN</cp:lastModifiedBy>
  <cp:revision>1</cp:revision>
  <dcterms:created xsi:type="dcterms:W3CDTF">2023-06-15T22:53:22Z</dcterms:created>
  <dcterms:modified xsi:type="dcterms:W3CDTF">2023-06-15T23:15:39Z</dcterms:modified>
</cp:coreProperties>
</file>